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3333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88E25-F945-9BE2-0B39-A12CFB4F6C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3C8D0-8DA2-12D4-E912-C8FFFFE05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EC5F3-BA0D-451F-2C7D-D23BC21AC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764AF-5C8A-D664-0163-29F477C29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C52D3-8A0B-4526-0FE4-C2E1DEF58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E3768-4768-43ED-9D1C-889E8DA0FD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10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E1C1B-59C3-741D-2364-7426F3DEF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57CA3D-32DE-82E5-E1A1-9E915DCF0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6CA44-0FD6-5A2E-947A-8B3090E37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48866-6EE4-CB9A-D99E-840827DB5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F355E-0E74-06E9-13A8-4F0BFD599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88B31-D830-483D-99CE-BAEADA5E63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610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E7FFCA-38ED-FA7D-C58E-5BB7628596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CCBBDB-39C1-5494-305F-D1A1174E82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9DB79-1E82-AF09-3EE0-B8CFCD59C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37A05-26BC-F676-8038-D3088D057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3ADED-B2EA-FCA4-3542-90C73FA69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2AB4A-AD46-49A1-A0A9-ABAF34D621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38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91907-7377-C7F7-0BE9-B72605143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9F034-DF7D-F99C-7BDA-E193405B3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058E5-98A2-08F5-D6F8-88BC605BE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D2138-A7E2-3627-89D9-FA9BEAA1F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36CE7-A9B9-0A4F-BFA4-0531CD883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57EA3-85E4-43EB-8C5D-406B91C850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39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BBBA1-5A82-1278-5683-C1C501A57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E45F9-97C5-B60B-401D-54ADED95D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E872C-9CAB-5164-F7A6-419493397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A20D6-E526-12B3-F28D-2F6CE546A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0CB95-D04D-D7CB-BF12-CAEE73120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CCEC4-9B3F-49D9-967C-93DF53E80F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8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861CA-B280-2386-F9E3-E1D2439DB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0355C-6B59-618B-ADDE-7B43EA2D99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9495E6-53CB-E71C-CA53-605D34BAF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235163-201C-76AE-B2A2-C1455A74B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763D7-E201-59E0-890B-1C6E5052D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C2D89-C443-56F7-B0EC-99247D9D8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1FC18-BA87-410E-9D6E-BE73375479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15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897FF-78D7-42AF-E6AD-48D59FD07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05DC5-BE5A-8FC6-1E87-3F7FBE242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3EDBEE-EA11-6BE5-5C87-8BE178A06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B5CCB7-6B2A-FDE3-0E5D-2A270F21C4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F4F650-77D5-8761-2CC2-EFA9D63052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F50C85-79D7-2F2C-15C7-710272416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F24A1E-53C1-DE29-D552-0E0075BAE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89B31F-FC15-0C98-37FC-F2564C757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89F06-6974-4913-A105-EAAC02E81A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177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100B1-AFB7-94EE-EF0F-8C7B2EDC2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7E4D45-6CFE-763A-9330-53C94895A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D0F47A-F124-61DB-F83D-FD7D8858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DFFE9B-3A45-A9F8-5570-8913FDA40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DC2E9-DBD9-4A33-9D1C-53981377D4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56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D1439F-226E-CC72-D023-BCADD9994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3F6252-677E-73E7-B0D2-4802FF05F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C3B3C9-90FC-AA5A-E8CD-B8DD4FA6A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C22C3-12A4-4254-A4F0-5B55E7AA9B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321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39ED3-6FB2-E153-40CA-F5FDA2AC7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D88DB-B323-2AEF-56A7-F13E20EEB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1DFFFD-0513-5943-A8C8-8CB963ED2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78D129-B4EB-5647-5290-0559B42E3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0721F1-05AB-2015-5EDF-6C1769FB5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45546-0C9F-A9E9-2E63-3482DBEAF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50FFC-4C71-4B3F-B805-A50B52E435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870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21F71-43E1-CFE4-F45E-3A5C753B8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1A7F18-DF59-41BD-7C67-B07728E562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7C8A6F-8C17-C15F-014E-57D2778DD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9DC45-365F-1CB5-F163-10FD8DA7C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F8EFBD-54B9-8080-A2B0-E81DCA46F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47027F-E7F3-4C0E-28A8-1BB512A72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15FCA-8C04-4FF8-85A4-627923D3EB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63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00000"/>
            </a:gs>
            <a:gs pos="100000">
              <a:srgbClr val="080808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3A9A20C-6996-0EEC-240C-5770447490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DEE83FA-DD95-CD4A-6994-22E339CEB6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0F415DC-3915-001E-4F39-DDF1D577BD0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C782FD0-6E44-4370-EC73-29672F9398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19A7716-487F-C15B-2B14-A23892AFA8E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7F0E12-EC07-4D90-B068-AD784C8644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anose="020405020504050203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anose="020405020504050203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anose="020405020504050203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anose="020405020504050203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anose="020405020504050203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anose="020405020504050203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anose="020405020504050203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anose="020405020504050203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F1E4BCF-39EE-39FB-C972-4F67A537119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/>
              <a:t>Advanced Math-Honors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D089E19-F947-7194-B966-1427146B48A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3200"/>
              <a:t>Graphing Sine and Cosine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D8DBB4E-4655-B003-0B11-6E4C3EE28D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 Graphs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837AF5A-0EC3-660C-8D76-5464ED7D6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Graphs are collections of points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Independent variables are related to dependent variables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Domain is set of independent variable values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Range is set of dependent variable values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C6FBB69-9B91-1D15-3FE9-1AF9280D0C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Periodic Graphs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42DB0AF-22A2-7062-BCF6-B4B7F68C4A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Graphs that repeat infinitely in intervals are called periodic</a:t>
            </a:r>
          </a:p>
          <a:p>
            <a:r>
              <a:rPr lang="en-US" altLang="en-US"/>
              <a:t>Ex: Sea level as a function of time</a:t>
            </a:r>
          </a:p>
          <a:p>
            <a:r>
              <a:rPr lang="en-US" altLang="en-US"/>
              <a:t>The most common periodic graphs are the graphs of the trigonometric functions</a:t>
            </a:r>
          </a:p>
          <a:p>
            <a:r>
              <a:rPr lang="en-US" altLang="en-US"/>
              <a:t>Sine, cosine, tangent, cosecant, secant, and cotangent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8D929C2-04D7-9A6C-3A54-64418C949E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Sine Graph</a:t>
            </a:r>
          </a:p>
        </p:txBody>
      </p:sp>
      <p:grpSp>
        <p:nvGrpSpPr>
          <p:cNvPr id="5147" name="Group 27">
            <a:extLst>
              <a:ext uri="{FF2B5EF4-FFF2-40B4-BE49-F238E27FC236}">
                <a16:creationId xmlns:a16="http://schemas.microsoft.com/office/drawing/2014/main" id="{8648699F-F574-3D72-D589-71F39A58635B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1295400"/>
            <a:ext cx="6858000" cy="2667000"/>
            <a:chOff x="1200" y="624"/>
            <a:chExt cx="2976" cy="1152"/>
          </a:xfrm>
        </p:grpSpPr>
        <p:sp>
          <p:nvSpPr>
            <p:cNvPr id="5146" name="Rectangle 26">
              <a:extLst>
                <a:ext uri="{FF2B5EF4-FFF2-40B4-BE49-F238E27FC236}">
                  <a16:creationId xmlns:a16="http://schemas.microsoft.com/office/drawing/2014/main" id="{EB04B0F6-9738-5948-3107-85DA9626F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624"/>
              <a:ext cx="2976" cy="11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145" name="Group 25">
              <a:extLst>
                <a:ext uri="{FF2B5EF4-FFF2-40B4-BE49-F238E27FC236}">
                  <a16:creationId xmlns:a16="http://schemas.microsoft.com/office/drawing/2014/main" id="{970276DA-3F0E-7019-AAFF-C74357FEF3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6" y="720"/>
              <a:ext cx="2820" cy="1008"/>
              <a:chOff x="1296" y="720"/>
              <a:chExt cx="2820" cy="1008"/>
            </a:xfrm>
          </p:grpSpPr>
          <p:sp>
            <p:nvSpPr>
              <p:cNvPr id="5125" name="Line 5">
                <a:extLst>
                  <a:ext uri="{FF2B5EF4-FFF2-40B4-BE49-F238E27FC236}">
                    <a16:creationId xmlns:a16="http://schemas.microsoft.com/office/drawing/2014/main" id="{E8739C8F-674D-0312-D669-5A024F5A2F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88" y="1200"/>
                <a:ext cx="24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6" name="Line 6">
                <a:extLst>
                  <a:ext uri="{FF2B5EF4-FFF2-40B4-BE49-F238E27FC236}">
                    <a16:creationId xmlns:a16="http://schemas.microsoft.com/office/drawing/2014/main" id="{38947F85-A3D0-5AA5-1621-6C4557166F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8" y="1178"/>
                <a:ext cx="0" cy="5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7" name="Line 7">
                <a:extLst>
                  <a:ext uri="{FF2B5EF4-FFF2-40B4-BE49-F238E27FC236}">
                    <a16:creationId xmlns:a16="http://schemas.microsoft.com/office/drawing/2014/main" id="{5514513E-0C24-57EF-B38C-C2B9A2866A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3" y="720"/>
                <a:ext cx="0" cy="9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aphicFrame>
            <p:nvGraphicFramePr>
              <p:cNvPr id="5128" name="Object 8">
                <a:extLst>
                  <a:ext uri="{FF2B5EF4-FFF2-40B4-BE49-F238E27FC236}">
                    <a16:creationId xmlns:a16="http://schemas.microsoft.com/office/drawing/2014/main" id="{1B0CDEFE-9FE2-2963-5ED7-72B4752C8D92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296" y="1248"/>
              <a:ext cx="2820" cy="2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" imgW="3657600" imgH="419040" progId="Equation.DSMT4">
                      <p:embed/>
                    </p:oleObj>
                  </mc:Choice>
                  <mc:Fallback>
                    <p:oleObj name="Equation" r:id="rId2" imgW="3657600" imgH="419040" progId="Equation.DSMT4">
                      <p:embed/>
                      <p:pic>
                        <p:nvPicPr>
                          <p:cNvPr id="0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96" y="1248"/>
                            <a:ext cx="2820" cy="2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29" name="Line 9">
                <a:extLst>
                  <a:ext uri="{FF2B5EF4-FFF2-40B4-BE49-F238E27FC236}">
                    <a16:creationId xmlns:a16="http://schemas.microsoft.com/office/drawing/2014/main" id="{CE869287-B4C3-84DB-CF56-32C5A68F5A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0" y="1178"/>
                <a:ext cx="0" cy="5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0" name="Line 10">
                <a:extLst>
                  <a:ext uri="{FF2B5EF4-FFF2-40B4-BE49-F238E27FC236}">
                    <a16:creationId xmlns:a16="http://schemas.microsoft.com/office/drawing/2014/main" id="{98F97058-EBBF-EEFC-253A-44868811D8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5" y="1178"/>
                <a:ext cx="0" cy="1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1" name="Line 11">
                <a:extLst>
                  <a:ext uri="{FF2B5EF4-FFF2-40B4-BE49-F238E27FC236}">
                    <a16:creationId xmlns:a16="http://schemas.microsoft.com/office/drawing/2014/main" id="{80DE3331-21A9-44C9-9119-42AB15D5C6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67" y="1175"/>
                <a:ext cx="0" cy="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5132" name="Group 12">
                <a:extLst>
                  <a:ext uri="{FF2B5EF4-FFF2-40B4-BE49-F238E27FC236}">
                    <a16:creationId xmlns:a16="http://schemas.microsoft.com/office/drawing/2014/main" id="{1CF76E94-9004-0DB5-87E7-C27A3F19556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88" y="720"/>
                <a:ext cx="2496" cy="1008"/>
                <a:chOff x="1488" y="576"/>
                <a:chExt cx="2496" cy="1968"/>
              </a:xfrm>
            </p:grpSpPr>
            <p:grpSp>
              <p:nvGrpSpPr>
                <p:cNvPr id="5133" name="Group 13">
                  <a:extLst>
                    <a:ext uri="{FF2B5EF4-FFF2-40B4-BE49-F238E27FC236}">
                      <a16:creationId xmlns:a16="http://schemas.microsoft.com/office/drawing/2014/main" id="{B05B10B5-1965-1067-9E67-0080F23C5D4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V="1">
                  <a:off x="2112" y="1536"/>
                  <a:ext cx="624" cy="1008"/>
                  <a:chOff x="1440" y="624"/>
                  <a:chExt cx="624" cy="1008"/>
                </a:xfrm>
              </p:grpSpPr>
              <p:sp>
                <p:nvSpPr>
                  <p:cNvPr id="5134" name="Freeform 14">
                    <a:extLst>
                      <a:ext uri="{FF2B5EF4-FFF2-40B4-BE49-F238E27FC236}">
                        <a16:creationId xmlns:a16="http://schemas.microsoft.com/office/drawing/2014/main" id="{89B058BA-DAAA-472C-1F0B-06CCA950A60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40" y="624"/>
                    <a:ext cx="336" cy="1008"/>
                  </a:xfrm>
                  <a:custGeom>
                    <a:avLst/>
                    <a:gdLst>
                      <a:gd name="T0" fmla="*/ 336 w 336"/>
                      <a:gd name="T1" fmla="*/ 24 h 984"/>
                      <a:gd name="T2" fmla="*/ 240 w 336"/>
                      <a:gd name="T3" fmla="*/ 72 h 984"/>
                      <a:gd name="T4" fmla="*/ 96 w 336"/>
                      <a:gd name="T5" fmla="*/ 456 h 984"/>
                      <a:gd name="T6" fmla="*/ 0 w 336"/>
                      <a:gd name="T7" fmla="*/ 984 h 9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36" h="984">
                        <a:moveTo>
                          <a:pt x="336" y="24"/>
                        </a:moveTo>
                        <a:cubicBezTo>
                          <a:pt x="308" y="12"/>
                          <a:pt x="280" y="0"/>
                          <a:pt x="240" y="72"/>
                        </a:cubicBezTo>
                        <a:cubicBezTo>
                          <a:pt x="200" y="144"/>
                          <a:pt x="136" y="304"/>
                          <a:pt x="96" y="456"/>
                        </a:cubicBezTo>
                        <a:cubicBezTo>
                          <a:pt x="56" y="608"/>
                          <a:pt x="16" y="896"/>
                          <a:pt x="0" y="98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135" name="Freeform 15">
                    <a:extLst>
                      <a:ext uri="{FF2B5EF4-FFF2-40B4-BE49-F238E27FC236}">
                        <a16:creationId xmlns:a16="http://schemas.microsoft.com/office/drawing/2014/main" id="{6CC8C668-5A48-A054-ECF8-6B8CD3DA540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1728" y="624"/>
                    <a:ext cx="336" cy="984"/>
                  </a:xfrm>
                  <a:custGeom>
                    <a:avLst/>
                    <a:gdLst>
                      <a:gd name="T0" fmla="*/ 336 w 336"/>
                      <a:gd name="T1" fmla="*/ 24 h 984"/>
                      <a:gd name="T2" fmla="*/ 240 w 336"/>
                      <a:gd name="T3" fmla="*/ 72 h 984"/>
                      <a:gd name="T4" fmla="*/ 96 w 336"/>
                      <a:gd name="T5" fmla="*/ 456 h 984"/>
                      <a:gd name="T6" fmla="*/ 0 w 336"/>
                      <a:gd name="T7" fmla="*/ 984 h 9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36" h="984">
                        <a:moveTo>
                          <a:pt x="336" y="24"/>
                        </a:moveTo>
                        <a:cubicBezTo>
                          <a:pt x="308" y="12"/>
                          <a:pt x="280" y="0"/>
                          <a:pt x="240" y="72"/>
                        </a:cubicBezTo>
                        <a:cubicBezTo>
                          <a:pt x="200" y="144"/>
                          <a:pt x="136" y="304"/>
                          <a:pt x="96" y="456"/>
                        </a:cubicBezTo>
                        <a:cubicBezTo>
                          <a:pt x="56" y="608"/>
                          <a:pt x="16" y="896"/>
                          <a:pt x="0" y="98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136" name="Group 16">
                  <a:extLst>
                    <a:ext uri="{FF2B5EF4-FFF2-40B4-BE49-F238E27FC236}">
                      <a16:creationId xmlns:a16="http://schemas.microsoft.com/office/drawing/2014/main" id="{4E44F1A1-C1EF-86A9-5F40-963CF578FC7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736" y="576"/>
                  <a:ext cx="624" cy="1008"/>
                  <a:chOff x="1440" y="624"/>
                  <a:chExt cx="624" cy="1008"/>
                </a:xfrm>
              </p:grpSpPr>
              <p:sp>
                <p:nvSpPr>
                  <p:cNvPr id="5137" name="Freeform 17">
                    <a:extLst>
                      <a:ext uri="{FF2B5EF4-FFF2-40B4-BE49-F238E27FC236}">
                        <a16:creationId xmlns:a16="http://schemas.microsoft.com/office/drawing/2014/main" id="{D0B908D5-66F8-9512-D395-70C4BEEE3DE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40" y="624"/>
                    <a:ext cx="336" cy="1008"/>
                  </a:xfrm>
                  <a:custGeom>
                    <a:avLst/>
                    <a:gdLst>
                      <a:gd name="T0" fmla="*/ 336 w 336"/>
                      <a:gd name="T1" fmla="*/ 24 h 984"/>
                      <a:gd name="T2" fmla="*/ 240 w 336"/>
                      <a:gd name="T3" fmla="*/ 72 h 984"/>
                      <a:gd name="T4" fmla="*/ 96 w 336"/>
                      <a:gd name="T5" fmla="*/ 456 h 984"/>
                      <a:gd name="T6" fmla="*/ 0 w 336"/>
                      <a:gd name="T7" fmla="*/ 984 h 9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36" h="984">
                        <a:moveTo>
                          <a:pt x="336" y="24"/>
                        </a:moveTo>
                        <a:cubicBezTo>
                          <a:pt x="308" y="12"/>
                          <a:pt x="280" y="0"/>
                          <a:pt x="240" y="72"/>
                        </a:cubicBezTo>
                        <a:cubicBezTo>
                          <a:pt x="200" y="144"/>
                          <a:pt x="136" y="304"/>
                          <a:pt x="96" y="456"/>
                        </a:cubicBezTo>
                        <a:cubicBezTo>
                          <a:pt x="56" y="608"/>
                          <a:pt x="16" y="896"/>
                          <a:pt x="0" y="98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138" name="Freeform 18">
                    <a:extLst>
                      <a:ext uri="{FF2B5EF4-FFF2-40B4-BE49-F238E27FC236}">
                        <a16:creationId xmlns:a16="http://schemas.microsoft.com/office/drawing/2014/main" id="{B4A0DB64-5196-907C-C6E0-5CC21C96470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1728" y="624"/>
                    <a:ext cx="336" cy="984"/>
                  </a:xfrm>
                  <a:custGeom>
                    <a:avLst/>
                    <a:gdLst>
                      <a:gd name="T0" fmla="*/ 336 w 336"/>
                      <a:gd name="T1" fmla="*/ 24 h 984"/>
                      <a:gd name="T2" fmla="*/ 240 w 336"/>
                      <a:gd name="T3" fmla="*/ 72 h 984"/>
                      <a:gd name="T4" fmla="*/ 96 w 336"/>
                      <a:gd name="T5" fmla="*/ 456 h 984"/>
                      <a:gd name="T6" fmla="*/ 0 w 336"/>
                      <a:gd name="T7" fmla="*/ 984 h 9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36" h="984">
                        <a:moveTo>
                          <a:pt x="336" y="24"/>
                        </a:moveTo>
                        <a:cubicBezTo>
                          <a:pt x="308" y="12"/>
                          <a:pt x="280" y="0"/>
                          <a:pt x="240" y="72"/>
                        </a:cubicBezTo>
                        <a:cubicBezTo>
                          <a:pt x="200" y="144"/>
                          <a:pt x="136" y="304"/>
                          <a:pt x="96" y="456"/>
                        </a:cubicBezTo>
                        <a:cubicBezTo>
                          <a:pt x="56" y="608"/>
                          <a:pt x="16" y="896"/>
                          <a:pt x="0" y="98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139" name="Group 19">
                  <a:extLst>
                    <a:ext uri="{FF2B5EF4-FFF2-40B4-BE49-F238E27FC236}">
                      <a16:creationId xmlns:a16="http://schemas.microsoft.com/office/drawing/2014/main" id="{AD7DBC4B-4769-4388-3B52-6997FCB788B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V="1">
                  <a:off x="3360" y="1536"/>
                  <a:ext cx="624" cy="1008"/>
                  <a:chOff x="1440" y="624"/>
                  <a:chExt cx="624" cy="1008"/>
                </a:xfrm>
              </p:grpSpPr>
              <p:sp>
                <p:nvSpPr>
                  <p:cNvPr id="5140" name="Freeform 20">
                    <a:extLst>
                      <a:ext uri="{FF2B5EF4-FFF2-40B4-BE49-F238E27FC236}">
                        <a16:creationId xmlns:a16="http://schemas.microsoft.com/office/drawing/2014/main" id="{2B090DA9-4E71-A589-1048-998FD15723F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40" y="624"/>
                    <a:ext cx="336" cy="1008"/>
                  </a:xfrm>
                  <a:custGeom>
                    <a:avLst/>
                    <a:gdLst>
                      <a:gd name="T0" fmla="*/ 336 w 336"/>
                      <a:gd name="T1" fmla="*/ 24 h 984"/>
                      <a:gd name="T2" fmla="*/ 240 w 336"/>
                      <a:gd name="T3" fmla="*/ 72 h 984"/>
                      <a:gd name="T4" fmla="*/ 96 w 336"/>
                      <a:gd name="T5" fmla="*/ 456 h 984"/>
                      <a:gd name="T6" fmla="*/ 0 w 336"/>
                      <a:gd name="T7" fmla="*/ 984 h 9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36" h="984">
                        <a:moveTo>
                          <a:pt x="336" y="24"/>
                        </a:moveTo>
                        <a:cubicBezTo>
                          <a:pt x="308" y="12"/>
                          <a:pt x="280" y="0"/>
                          <a:pt x="240" y="72"/>
                        </a:cubicBezTo>
                        <a:cubicBezTo>
                          <a:pt x="200" y="144"/>
                          <a:pt x="136" y="304"/>
                          <a:pt x="96" y="456"/>
                        </a:cubicBezTo>
                        <a:cubicBezTo>
                          <a:pt x="56" y="608"/>
                          <a:pt x="16" y="896"/>
                          <a:pt x="0" y="98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141" name="Freeform 21">
                    <a:extLst>
                      <a:ext uri="{FF2B5EF4-FFF2-40B4-BE49-F238E27FC236}">
                        <a16:creationId xmlns:a16="http://schemas.microsoft.com/office/drawing/2014/main" id="{1903CBCB-C2B6-E406-D8C2-093DA82EA24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1728" y="624"/>
                    <a:ext cx="336" cy="984"/>
                  </a:xfrm>
                  <a:custGeom>
                    <a:avLst/>
                    <a:gdLst>
                      <a:gd name="T0" fmla="*/ 336 w 336"/>
                      <a:gd name="T1" fmla="*/ 24 h 984"/>
                      <a:gd name="T2" fmla="*/ 240 w 336"/>
                      <a:gd name="T3" fmla="*/ 72 h 984"/>
                      <a:gd name="T4" fmla="*/ 96 w 336"/>
                      <a:gd name="T5" fmla="*/ 456 h 984"/>
                      <a:gd name="T6" fmla="*/ 0 w 336"/>
                      <a:gd name="T7" fmla="*/ 984 h 9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36" h="984">
                        <a:moveTo>
                          <a:pt x="336" y="24"/>
                        </a:moveTo>
                        <a:cubicBezTo>
                          <a:pt x="308" y="12"/>
                          <a:pt x="280" y="0"/>
                          <a:pt x="240" y="72"/>
                        </a:cubicBezTo>
                        <a:cubicBezTo>
                          <a:pt x="200" y="144"/>
                          <a:pt x="136" y="304"/>
                          <a:pt x="96" y="456"/>
                        </a:cubicBezTo>
                        <a:cubicBezTo>
                          <a:pt x="56" y="608"/>
                          <a:pt x="16" y="896"/>
                          <a:pt x="0" y="98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142" name="Group 22">
                  <a:extLst>
                    <a:ext uri="{FF2B5EF4-FFF2-40B4-BE49-F238E27FC236}">
                      <a16:creationId xmlns:a16="http://schemas.microsoft.com/office/drawing/2014/main" id="{2F1C3904-828A-6F5E-0B2C-CF58E2AC389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88" y="576"/>
                  <a:ext cx="624" cy="1008"/>
                  <a:chOff x="1440" y="624"/>
                  <a:chExt cx="624" cy="1008"/>
                </a:xfrm>
              </p:grpSpPr>
              <p:sp>
                <p:nvSpPr>
                  <p:cNvPr id="5143" name="Freeform 23">
                    <a:extLst>
                      <a:ext uri="{FF2B5EF4-FFF2-40B4-BE49-F238E27FC236}">
                        <a16:creationId xmlns:a16="http://schemas.microsoft.com/office/drawing/2014/main" id="{17E0B817-C194-55C9-D649-2CF807E7901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40" y="624"/>
                    <a:ext cx="336" cy="1008"/>
                  </a:xfrm>
                  <a:custGeom>
                    <a:avLst/>
                    <a:gdLst>
                      <a:gd name="T0" fmla="*/ 336 w 336"/>
                      <a:gd name="T1" fmla="*/ 24 h 984"/>
                      <a:gd name="T2" fmla="*/ 240 w 336"/>
                      <a:gd name="T3" fmla="*/ 72 h 984"/>
                      <a:gd name="T4" fmla="*/ 96 w 336"/>
                      <a:gd name="T5" fmla="*/ 456 h 984"/>
                      <a:gd name="T6" fmla="*/ 0 w 336"/>
                      <a:gd name="T7" fmla="*/ 984 h 9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36" h="984">
                        <a:moveTo>
                          <a:pt x="336" y="24"/>
                        </a:moveTo>
                        <a:cubicBezTo>
                          <a:pt x="308" y="12"/>
                          <a:pt x="280" y="0"/>
                          <a:pt x="240" y="72"/>
                        </a:cubicBezTo>
                        <a:cubicBezTo>
                          <a:pt x="200" y="144"/>
                          <a:pt x="136" y="304"/>
                          <a:pt x="96" y="456"/>
                        </a:cubicBezTo>
                        <a:cubicBezTo>
                          <a:pt x="56" y="608"/>
                          <a:pt x="16" y="896"/>
                          <a:pt x="0" y="98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144" name="Freeform 24">
                    <a:extLst>
                      <a:ext uri="{FF2B5EF4-FFF2-40B4-BE49-F238E27FC236}">
                        <a16:creationId xmlns:a16="http://schemas.microsoft.com/office/drawing/2014/main" id="{E91F3689-FBD3-B229-3CFA-6066BA6992E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1728" y="624"/>
                    <a:ext cx="336" cy="984"/>
                  </a:xfrm>
                  <a:custGeom>
                    <a:avLst/>
                    <a:gdLst>
                      <a:gd name="T0" fmla="*/ 336 w 336"/>
                      <a:gd name="T1" fmla="*/ 24 h 984"/>
                      <a:gd name="T2" fmla="*/ 240 w 336"/>
                      <a:gd name="T3" fmla="*/ 72 h 984"/>
                      <a:gd name="T4" fmla="*/ 96 w 336"/>
                      <a:gd name="T5" fmla="*/ 456 h 984"/>
                      <a:gd name="T6" fmla="*/ 0 w 336"/>
                      <a:gd name="T7" fmla="*/ 984 h 9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36" h="984">
                        <a:moveTo>
                          <a:pt x="336" y="24"/>
                        </a:moveTo>
                        <a:cubicBezTo>
                          <a:pt x="308" y="12"/>
                          <a:pt x="280" y="0"/>
                          <a:pt x="240" y="72"/>
                        </a:cubicBezTo>
                        <a:cubicBezTo>
                          <a:pt x="200" y="144"/>
                          <a:pt x="136" y="304"/>
                          <a:pt x="96" y="456"/>
                        </a:cubicBezTo>
                        <a:cubicBezTo>
                          <a:pt x="56" y="608"/>
                          <a:pt x="16" y="896"/>
                          <a:pt x="0" y="98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</p:grpSp>
      </p:grpSp>
      <p:sp>
        <p:nvSpPr>
          <p:cNvPr id="5148" name="Text Box 28">
            <a:extLst>
              <a:ext uri="{FF2B5EF4-FFF2-40B4-BE49-F238E27FC236}">
                <a16:creationId xmlns:a16="http://schemas.microsoft.com/office/drawing/2014/main" id="{D48BECF0-DCEF-42C6-E091-03F9A26C4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510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Georgia" panose="02040502050405020303" pitchFamily="18" charset="0"/>
              </a:rPr>
              <a:t>Oscillation-one complete “cycle” of the graph</a:t>
            </a:r>
          </a:p>
        </p:txBody>
      </p:sp>
      <p:sp>
        <p:nvSpPr>
          <p:cNvPr id="5149" name="Text Box 29">
            <a:extLst>
              <a:ext uri="{FF2B5EF4-FFF2-40B4-BE49-F238E27FC236}">
                <a16:creationId xmlns:a16="http://schemas.microsoft.com/office/drawing/2014/main" id="{5610A70B-3AB7-9925-DCC7-56FE99A28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738688"/>
            <a:ext cx="861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Georgia" panose="02040502050405020303" pitchFamily="18" charset="0"/>
              </a:rPr>
              <a:t>Period-”time” (horizontal distance) it takes the graph to complete one oscillation</a:t>
            </a:r>
          </a:p>
        </p:txBody>
      </p:sp>
      <p:sp>
        <p:nvSpPr>
          <p:cNvPr id="5150" name="Text Box 30">
            <a:extLst>
              <a:ext uri="{FF2B5EF4-FFF2-40B4-BE49-F238E27FC236}">
                <a16:creationId xmlns:a16="http://schemas.microsoft.com/office/drawing/2014/main" id="{8142A05B-D671-58D3-BD33-4B2D78A5B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348288"/>
            <a:ext cx="861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Georgia" panose="02040502050405020303" pitchFamily="18" charset="0"/>
              </a:rPr>
              <a:t>Amplitude-the furthest vertical distance the graph ventures from the vertical center</a:t>
            </a:r>
          </a:p>
        </p:txBody>
      </p:sp>
      <p:sp>
        <p:nvSpPr>
          <p:cNvPr id="5151" name="AutoShape 31">
            <a:extLst>
              <a:ext uri="{FF2B5EF4-FFF2-40B4-BE49-F238E27FC236}">
                <a16:creationId xmlns:a16="http://schemas.microsoft.com/office/drawing/2014/main" id="{0C61AA50-C0B3-F38A-BA4C-8A091D27F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362200"/>
            <a:ext cx="304800" cy="228600"/>
          </a:xfrm>
          <a:prstGeom prst="lightningBol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5157" name="Group 37">
            <a:extLst>
              <a:ext uri="{FF2B5EF4-FFF2-40B4-BE49-F238E27FC236}">
                <a16:creationId xmlns:a16="http://schemas.microsoft.com/office/drawing/2014/main" id="{ED98390A-400B-B5FB-A917-D9859DEC096D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352800"/>
            <a:ext cx="2819400" cy="304800"/>
            <a:chOff x="2976" y="1680"/>
            <a:chExt cx="1776" cy="192"/>
          </a:xfrm>
        </p:grpSpPr>
        <p:sp>
          <p:nvSpPr>
            <p:cNvPr id="5158" name="Line 38">
              <a:extLst>
                <a:ext uri="{FF2B5EF4-FFF2-40B4-BE49-F238E27FC236}">
                  <a16:creationId xmlns:a16="http://schemas.microsoft.com/office/drawing/2014/main" id="{F4CFF1BA-A7C3-530C-EB64-FDC11352D0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1680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9" name="Line 39">
              <a:extLst>
                <a:ext uri="{FF2B5EF4-FFF2-40B4-BE49-F238E27FC236}">
                  <a16:creationId xmlns:a16="http://schemas.microsoft.com/office/drawing/2014/main" id="{0972DFB8-5040-406D-4081-49D179553D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1872"/>
              <a:ext cx="177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0" name="Line 40">
              <a:extLst>
                <a:ext uri="{FF2B5EF4-FFF2-40B4-BE49-F238E27FC236}">
                  <a16:creationId xmlns:a16="http://schemas.microsoft.com/office/drawing/2014/main" id="{49711479-8D76-19A1-64A5-26FFA60D7E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52" y="1680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73" name="Group 53">
            <a:extLst>
              <a:ext uri="{FF2B5EF4-FFF2-40B4-BE49-F238E27FC236}">
                <a16:creationId xmlns:a16="http://schemas.microsoft.com/office/drawing/2014/main" id="{8BE5B264-FC22-79C1-8EF1-CDEFA3FC9914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1447800"/>
            <a:ext cx="533400" cy="1219200"/>
            <a:chOff x="3408" y="960"/>
            <a:chExt cx="336" cy="672"/>
          </a:xfrm>
        </p:grpSpPr>
        <p:sp>
          <p:nvSpPr>
            <p:cNvPr id="5169" name="Line 49">
              <a:extLst>
                <a:ext uri="{FF2B5EF4-FFF2-40B4-BE49-F238E27FC236}">
                  <a16:creationId xmlns:a16="http://schemas.microsoft.com/office/drawing/2014/main" id="{7A001CFE-A8C8-C9C6-4297-33F8FFDD16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960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1" name="Line 51">
              <a:extLst>
                <a:ext uri="{FF2B5EF4-FFF2-40B4-BE49-F238E27FC236}">
                  <a16:creationId xmlns:a16="http://schemas.microsoft.com/office/drawing/2014/main" id="{6A1FB2FE-AC0F-FEFE-BE5E-2687CBEF15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960"/>
              <a:ext cx="0" cy="6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2" name="Line 52">
              <a:extLst>
                <a:ext uri="{FF2B5EF4-FFF2-40B4-BE49-F238E27FC236}">
                  <a16:creationId xmlns:a16="http://schemas.microsoft.com/office/drawing/2014/main" id="{13BB66CD-BC26-0712-71FB-E11ADFFDC8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08" y="1632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07 0.01757 C 0.01892 -0.01619 0.02778 -0.04996 0.04063 -0.07701 C 0.05347 -0.10407 0.07135 -0.14269 0.08698 -0.14455 C 0.1026 -0.1464 0.12118 -0.11587 0.13472 -0.08858 C 0.14826 -0.06129 0.15764 -0.01758 0.16806 0.01965 C 0.17847 0.05689 0.18524 0.10545 0.19705 0.13529 C 0.20885 0.16512 0.22431 0.19519 0.23906 0.19912 C 0.25382 0.20305 0.27083 0.18825 0.28559 0.15865 C 0.30035 0.12904 0.32031 0.04671 0.3276 0.0215 C 0.3349 -0.0037 0.33194 0.00208 0.32899 0.00786 " pathEditMode="relative" ptsTypes="aaaaaaaaaA">
                                      <p:cBhvr>
                                        <p:cTn id="10" dur="2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70213E-6 L -0.3125 1.70213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47919E-6 L 0.15417 0.1665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83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5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34AA5DD-CA7D-3F89-A9AD-B034FA60B4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Sine Graph</a:t>
            </a:r>
          </a:p>
        </p:txBody>
      </p:sp>
      <p:sp>
        <p:nvSpPr>
          <p:cNvPr id="6171" name="Text Box 27">
            <a:extLst>
              <a:ext uri="{FF2B5EF4-FFF2-40B4-BE49-F238E27FC236}">
                <a16:creationId xmlns:a16="http://schemas.microsoft.com/office/drawing/2014/main" id="{DAC2F95B-3F30-1CD3-FA8D-DF9BF68C7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7543800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bg1"/>
                </a:solidFill>
                <a:latin typeface="Georgia" panose="02040502050405020303" pitchFamily="18" charset="0"/>
              </a:rPr>
              <a:t>We think of the sine graph as starting at an x-value of zero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bg1"/>
                </a:solidFill>
                <a:latin typeface="Georgia" panose="02040502050405020303" pitchFamily="18" charset="0"/>
              </a:rPr>
              <a:t>It begins at a y-value of zero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bg1"/>
                </a:solidFill>
                <a:latin typeface="Georgia" panose="02040502050405020303" pitchFamily="18" charset="0"/>
              </a:rPr>
              <a:t>It then moves up the distance of its amplitude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bg1"/>
                </a:solidFill>
                <a:latin typeface="Georgia" panose="02040502050405020303" pitchFamily="18" charset="0"/>
              </a:rPr>
              <a:t>Next it moves back down to the x-axis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bg1"/>
                </a:solidFill>
                <a:latin typeface="Georgia" panose="02040502050405020303" pitchFamily="18" charset="0"/>
              </a:rPr>
              <a:t>Then it moves down the distance of its amplitude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bg1"/>
                </a:solidFill>
                <a:latin typeface="Georgia" panose="02040502050405020303" pitchFamily="18" charset="0"/>
              </a:rPr>
              <a:t>The it completes an oscillation by moving back up the x-axis</a:t>
            </a:r>
          </a:p>
        </p:txBody>
      </p:sp>
      <p:grpSp>
        <p:nvGrpSpPr>
          <p:cNvPr id="6173" name="Group 29">
            <a:extLst>
              <a:ext uri="{FF2B5EF4-FFF2-40B4-BE49-F238E27FC236}">
                <a16:creationId xmlns:a16="http://schemas.microsoft.com/office/drawing/2014/main" id="{DB1EF09E-3912-9519-783E-D1DC44F5B56B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1295400"/>
            <a:ext cx="6858000" cy="2667000"/>
            <a:chOff x="720" y="816"/>
            <a:chExt cx="4320" cy="1680"/>
          </a:xfrm>
        </p:grpSpPr>
        <p:sp>
          <p:nvSpPr>
            <p:cNvPr id="6149" name="Rectangle 5">
              <a:extLst>
                <a:ext uri="{FF2B5EF4-FFF2-40B4-BE49-F238E27FC236}">
                  <a16:creationId xmlns:a16="http://schemas.microsoft.com/office/drawing/2014/main" id="{05CF7571-82C2-2728-2E93-4C70575B6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816"/>
              <a:ext cx="4320" cy="16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150" name="Group 6">
              <a:extLst>
                <a:ext uri="{FF2B5EF4-FFF2-40B4-BE49-F238E27FC236}">
                  <a16:creationId xmlns:a16="http://schemas.microsoft.com/office/drawing/2014/main" id="{AF4B13D4-29A5-1D4E-4E54-835BC5DC2D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59" y="956"/>
              <a:ext cx="4094" cy="1470"/>
              <a:chOff x="1296" y="720"/>
              <a:chExt cx="2820" cy="1008"/>
            </a:xfrm>
          </p:grpSpPr>
          <p:sp>
            <p:nvSpPr>
              <p:cNvPr id="6151" name="Line 7">
                <a:extLst>
                  <a:ext uri="{FF2B5EF4-FFF2-40B4-BE49-F238E27FC236}">
                    <a16:creationId xmlns:a16="http://schemas.microsoft.com/office/drawing/2014/main" id="{99C54D5A-0ADF-27C9-9240-D16356A32B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88" y="1200"/>
                <a:ext cx="24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2" name="Line 8">
                <a:extLst>
                  <a:ext uri="{FF2B5EF4-FFF2-40B4-BE49-F238E27FC236}">
                    <a16:creationId xmlns:a16="http://schemas.microsoft.com/office/drawing/2014/main" id="{AA7F3BE2-E4DF-3361-930C-53E31EF795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8" y="1178"/>
                <a:ext cx="0" cy="5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3" name="Line 9">
                <a:extLst>
                  <a:ext uri="{FF2B5EF4-FFF2-40B4-BE49-F238E27FC236}">
                    <a16:creationId xmlns:a16="http://schemas.microsoft.com/office/drawing/2014/main" id="{BBE2AEE9-8AF9-BB8A-EDDE-A7419B8674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3" y="720"/>
                <a:ext cx="0" cy="9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aphicFrame>
            <p:nvGraphicFramePr>
              <p:cNvPr id="6154" name="Object 10">
                <a:extLst>
                  <a:ext uri="{FF2B5EF4-FFF2-40B4-BE49-F238E27FC236}">
                    <a16:creationId xmlns:a16="http://schemas.microsoft.com/office/drawing/2014/main" id="{CCA3EFF0-7067-0427-618C-B6DD2D788E56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296" y="1248"/>
              <a:ext cx="2820" cy="2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" imgW="3657600" imgH="419040" progId="Equation.DSMT4">
                      <p:embed/>
                    </p:oleObj>
                  </mc:Choice>
                  <mc:Fallback>
                    <p:oleObj name="Equation" r:id="rId2" imgW="3657600" imgH="419040" progId="Equation.DSMT4">
                      <p:embed/>
                      <p:pic>
                        <p:nvPicPr>
                          <p:cNvPr id="0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96" y="1248"/>
                            <a:ext cx="2820" cy="2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155" name="Line 11">
                <a:extLst>
                  <a:ext uri="{FF2B5EF4-FFF2-40B4-BE49-F238E27FC236}">
                    <a16:creationId xmlns:a16="http://schemas.microsoft.com/office/drawing/2014/main" id="{48A3239A-C3B1-020B-95DA-1FA127BDB7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0" y="1178"/>
                <a:ext cx="0" cy="5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6" name="Line 12">
                <a:extLst>
                  <a:ext uri="{FF2B5EF4-FFF2-40B4-BE49-F238E27FC236}">
                    <a16:creationId xmlns:a16="http://schemas.microsoft.com/office/drawing/2014/main" id="{6C660747-7963-6937-6E61-3DA2A87553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5" y="1178"/>
                <a:ext cx="0" cy="1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7" name="Line 13">
                <a:extLst>
                  <a:ext uri="{FF2B5EF4-FFF2-40B4-BE49-F238E27FC236}">
                    <a16:creationId xmlns:a16="http://schemas.microsoft.com/office/drawing/2014/main" id="{86F8B68D-1C03-18B8-5865-507179CAA4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67" y="1175"/>
                <a:ext cx="0" cy="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6158" name="Group 14">
                <a:extLst>
                  <a:ext uri="{FF2B5EF4-FFF2-40B4-BE49-F238E27FC236}">
                    <a16:creationId xmlns:a16="http://schemas.microsoft.com/office/drawing/2014/main" id="{BEAA49C9-3653-C9A7-CF5E-213782BA48B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88" y="720"/>
                <a:ext cx="2496" cy="1008"/>
                <a:chOff x="1488" y="576"/>
                <a:chExt cx="2496" cy="1968"/>
              </a:xfrm>
            </p:grpSpPr>
            <p:grpSp>
              <p:nvGrpSpPr>
                <p:cNvPr id="6159" name="Group 15">
                  <a:extLst>
                    <a:ext uri="{FF2B5EF4-FFF2-40B4-BE49-F238E27FC236}">
                      <a16:creationId xmlns:a16="http://schemas.microsoft.com/office/drawing/2014/main" id="{25141C27-8439-BBF4-7D51-B27AD141FD7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V="1">
                  <a:off x="2112" y="1536"/>
                  <a:ext cx="624" cy="1008"/>
                  <a:chOff x="1440" y="624"/>
                  <a:chExt cx="624" cy="1008"/>
                </a:xfrm>
              </p:grpSpPr>
              <p:sp>
                <p:nvSpPr>
                  <p:cNvPr id="6160" name="Freeform 16">
                    <a:extLst>
                      <a:ext uri="{FF2B5EF4-FFF2-40B4-BE49-F238E27FC236}">
                        <a16:creationId xmlns:a16="http://schemas.microsoft.com/office/drawing/2014/main" id="{42810CAB-230D-EAA9-76DA-445A5A69466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40" y="624"/>
                    <a:ext cx="336" cy="1008"/>
                  </a:xfrm>
                  <a:custGeom>
                    <a:avLst/>
                    <a:gdLst>
                      <a:gd name="T0" fmla="*/ 336 w 336"/>
                      <a:gd name="T1" fmla="*/ 24 h 984"/>
                      <a:gd name="T2" fmla="*/ 240 w 336"/>
                      <a:gd name="T3" fmla="*/ 72 h 984"/>
                      <a:gd name="T4" fmla="*/ 96 w 336"/>
                      <a:gd name="T5" fmla="*/ 456 h 984"/>
                      <a:gd name="T6" fmla="*/ 0 w 336"/>
                      <a:gd name="T7" fmla="*/ 984 h 9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36" h="984">
                        <a:moveTo>
                          <a:pt x="336" y="24"/>
                        </a:moveTo>
                        <a:cubicBezTo>
                          <a:pt x="308" y="12"/>
                          <a:pt x="280" y="0"/>
                          <a:pt x="240" y="72"/>
                        </a:cubicBezTo>
                        <a:cubicBezTo>
                          <a:pt x="200" y="144"/>
                          <a:pt x="136" y="304"/>
                          <a:pt x="96" y="456"/>
                        </a:cubicBezTo>
                        <a:cubicBezTo>
                          <a:pt x="56" y="608"/>
                          <a:pt x="16" y="896"/>
                          <a:pt x="0" y="98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161" name="Freeform 17">
                    <a:extLst>
                      <a:ext uri="{FF2B5EF4-FFF2-40B4-BE49-F238E27FC236}">
                        <a16:creationId xmlns:a16="http://schemas.microsoft.com/office/drawing/2014/main" id="{2311FA7B-C454-233A-099F-CAC671B3B52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1728" y="624"/>
                    <a:ext cx="336" cy="984"/>
                  </a:xfrm>
                  <a:custGeom>
                    <a:avLst/>
                    <a:gdLst>
                      <a:gd name="T0" fmla="*/ 336 w 336"/>
                      <a:gd name="T1" fmla="*/ 24 h 984"/>
                      <a:gd name="T2" fmla="*/ 240 w 336"/>
                      <a:gd name="T3" fmla="*/ 72 h 984"/>
                      <a:gd name="T4" fmla="*/ 96 w 336"/>
                      <a:gd name="T5" fmla="*/ 456 h 984"/>
                      <a:gd name="T6" fmla="*/ 0 w 336"/>
                      <a:gd name="T7" fmla="*/ 984 h 9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36" h="984">
                        <a:moveTo>
                          <a:pt x="336" y="24"/>
                        </a:moveTo>
                        <a:cubicBezTo>
                          <a:pt x="308" y="12"/>
                          <a:pt x="280" y="0"/>
                          <a:pt x="240" y="72"/>
                        </a:cubicBezTo>
                        <a:cubicBezTo>
                          <a:pt x="200" y="144"/>
                          <a:pt x="136" y="304"/>
                          <a:pt x="96" y="456"/>
                        </a:cubicBezTo>
                        <a:cubicBezTo>
                          <a:pt x="56" y="608"/>
                          <a:pt x="16" y="896"/>
                          <a:pt x="0" y="98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6162" name="Group 18">
                  <a:extLst>
                    <a:ext uri="{FF2B5EF4-FFF2-40B4-BE49-F238E27FC236}">
                      <a16:creationId xmlns:a16="http://schemas.microsoft.com/office/drawing/2014/main" id="{E02717AD-380F-57F4-1210-FAB571A6743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736" y="576"/>
                  <a:ext cx="624" cy="1008"/>
                  <a:chOff x="1440" y="624"/>
                  <a:chExt cx="624" cy="1008"/>
                </a:xfrm>
              </p:grpSpPr>
              <p:sp>
                <p:nvSpPr>
                  <p:cNvPr id="6163" name="Freeform 19">
                    <a:extLst>
                      <a:ext uri="{FF2B5EF4-FFF2-40B4-BE49-F238E27FC236}">
                        <a16:creationId xmlns:a16="http://schemas.microsoft.com/office/drawing/2014/main" id="{A2B0B0C8-711D-684D-9B03-907942A2FD4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40" y="624"/>
                    <a:ext cx="336" cy="1008"/>
                  </a:xfrm>
                  <a:custGeom>
                    <a:avLst/>
                    <a:gdLst>
                      <a:gd name="T0" fmla="*/ 336 w 336"/>
                      <a:gd name="T1" fmla="*/ 24 h 984"/>
                      <a:gd name="T2" fmla="*/ 240 w 336"/>
                      <a:gd name="T3" fmla="*/ 72 h 984"/>
                      <a:gd name="T4" fmla="*/ 96 w 336"/>
                      <a:gd name="T5" fmla="*/ 456 h 984"/>
                      <a:gd name="T6" fmla="*/ 0 w 336"/>
                      <a:gd name="T7" fmla="*/ 984 h 9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36" h="984">
                        <a:moveTo>
                          <a:pt x="336" y="24"/>
                        </a:moveTo>
                        <a:cubicBezTo>
                          <a:pt x="308" y="12"/>
                          <a:pt x="280" y="0"/>
                          <a:pt x="240" y="72"/>
                        </a:cubicBezTo>
                        <a:cubicBezTo>
                          <a:pt x="200" y="144"/>
                          <a:pt x="136" y="304"/>
                          <a:pt x="96" y="456"/>
                        </a:cubicBezTo>
                        <a:cubicBezTo>
                          <a:pt x="56" y="608"/>
                          <a:pt x="16" y="896"/>
                          <a:pt x="0" y="98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164" name="Freeform 20">
                    <a:extLst>
                      <a:ext uri="{FF2B5EF4-FFF2-40B4-BE49-F238E27FC236}">
                        <a16:creationId xmlns:a16="http://schemas.microsoft.com/office/drawing/2014/main" id="{24DD7C81-BAF9-E413-3480-AC8F206E0D5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1728" y="624"/>
                    <a:ext cx="336" cy="984"/>
                  </a:xfrm>
                  <a:custGeom>
                    <a:avLst/>
                    <a:gdLst>
                      <a:gd name="T0" fmla="*/ 336 w 336"/>
                      <a:gd name="T1" fmla="*/ 24 h 984"/>
                      <a:gd name="T2" fmla="*/ 240 w 336"/>
                      <a:gd name="T3" fmla="*/ 72 h 984"/>
                      <a:gd name="T4" fmla="*/ 96 w 336"/>
                      <a:gd name="T5" fmla="*/ 456 h 984"/>
                      <a:gd name="T6" fmla="*/ 0 w 336"/>
                      <a:gd name="T7" fmla="*/ 984 h 9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36" h="984">
                        <a:moveTo>
                          <a:pt x="336" y="24"/>
                        </a:moveTo>
                        <a:cubicBezTo>
                          <a:pt x="308" y="12"/>
                          <a:pt x="280" y="0"/>
                          <a:pt x="240" y="72"/>
                        </a:cubicBezTo>
                        <a:cubicBezTo>
                          <a:pt x="200" y="144"/>
                          <a:pt x="136" y="304"/>
                          <a:pt x="96" y="456"/>
                        </a:cubicBezTo>
                        <a:cubicBezTo>
                          <a:pt x="56" y="608"/>
                          <a:pt x="16" y="896"/>
                          <a:pt x="0" y="98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6165" name="Group 21">
                  <a:extLst>
                    <a:ext uri="{FF2B5EF4-FFF2-40B4-BE49-F238E27FC236}">
                      <a16:creationId xmlns:a16="http://schemas.microsoft.com/office/drawing/2014/main" id="{E1E89F03-C5EE-FE5B-2497-3394D583169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V="1">
                  <a:off x="3360" y="1536"/>
                  <a:ext cx="624" cy="1008"/>
                  <a:chOff x="1440" y="624"/>
                  <a:chExt cx="624" cy="1008"/>
                </a:xfrm>
              </p:grpSpPr>
              <p:sp>
                <p:nvSpPr>
                  <p:cNvPr id="6166" name="Freeform 22">
                    <a:extLst>
                      <a:ext uri="{FF2B5EF4-FFF2-40B4-BE49-F238E27FC236}">
                        <a16:creationId xmlns:a16="http://schemas.microsoft.com/office/drawing/2014/main" id="{C48B6F23-DA24-D9CD-1777-917464890A5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40" y="624"/>
                    <a:ext cx="336" cy="1008"/>
                  </a:xfrm>
                  <a:custGeom>
                    <a:avLst/>
                    <a:gdLst>
                      <a:gd name="T0" fmla="*/ 336 w 336"/>
                      <a:gd name="T1" fmla="*/ 24 h 984"/>
                      <a:gd name="T2" fmla="*/ 240 w 336"/>
                      <a:gd name="T3" fmla="*/ 72 h 984"/>
                      <a:gd name="T4" fmla="*/ 96 w 336"/>
                      <a:gd name="T5" fmla="*/ 456 h 984"/>
                      <a:gd name="T6" fmla="*/ 0 w 336"/>
                      <a:gd name="T7" fmla="*/ 984 h 9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36" h="984">
                        <a:moveTo>
                          <a:pt x="336" y="24"/>
                        </a:moveTo>
                        <a:cubicBezTo>
                          <a:pt x="308" y="12"/>
                          <a:pt x="280" y="0"/>
                          <a:pt x="240" y="72"/>
                        </a:cubicBezTo>
                        <a:cubicBezTo>
                          <a:pt x="200" y="144"/>
                          <a:pt x="136" y="304"/>
                          <a:pt x="96" y="456"/>
                        </a:cubicBezTo>
                        <a:cubicBezTo>
                          <a:pt x="56" y="608"/>
                          <a:pt x="16" y="896"/>
                          <a:pt x="0" y="98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167" name="Freeform 23">
                    <a:extLst>
                      <a:ext uri="{FF2B5EF4-FFF2-40B4-BE49-F238E27FC236}">
                        <a16:creationId xmlns:a16="http://schemas.microsoft.com/office/drawing/2014/main" id="{9A208752-7E94-AE26-1E2A-FA98116949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1728" y="624"/>
                    <a:ext cx="336" cy="984"/>
                  </a:xfrm>
                  <a:custGeom>
                    <a:avLst/>
                    <a:gdLst>
                      <a:gd name="T0" fmla="*/ 336 w 336"/>
                      <a:gd name="T1" fmla="*/ 24 h 984"/>
                      <a:gd name="T2" fmla="*/ 240 w 336"/>
                      <a:gd name="T3" fmla="*/ 72 h 984"/>
                      <a:gd name="T4" fmla="*/ 96 w 336"/>
                      <a:gd name="T5" fmla="*/ 456 h 984"/>
                      <a:gd name="T6" fmla="*/ 0 w 336"/>
                      <a:gd name="T7" fmla="*/ 984 h 9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36" h="984">
                        <a:moveTo>
                          <a:pt x="336" y="24"/>
                        </a:moveTo>
                        <a:cubicBezTo>
                          <a:pt x="308" y="12"/>
                          <a:pt x="280" y="0"/>
                          <a:pt x="240" y="72"/>
                        </a:cubicBezTo>
                        <a:cubicBezTo>
                          <a:pt x="200" y="144"/>
                          <a:pt x="136" y="304"/>
                          <a:pt x="96" y="456"/>
                        </a:cubicBezTo>
                        <a:cubicBezTo>
                          <a:pt x="56" y="608"/>
                          <a:pt x="16" y="896"/>
                          <a:pt x="0" y="98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6168" name="Group 24">
                  <a:extLst>
                    <a:ext uri="{FF2B5EF4-FFF2-40B4-BE49-F238E27FC236}">
                      <a16:creationId xmlns:a16="http://schemas.microsoft.com/office/drawing/2014/main" id="{4645AC35-5588-AA25-D42F-E34A43E6F3B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88" y="576"/>
                  <a:ext cx="624" cy="1008"/>
                  <a:chOff x="1440" y="624"/>
                  <a:chExt cx="624" cy="1008"/>
                </a:xfrm>
              </p:grpSpPr>
              <p:sp>
                <p:nvSpPr>
                  <p:cNvPr id="6169" name="Freeform 25">
                    <a:extLst>
                      <a:ext uri="{FF2B5EF4-FFF2-40B4-BE49-F238E27FC236}">
                        <a16:creationId xmlns:a16="http://schemas.microsoft.com/office/drawing/2014/main" id="{2F726B15-B4E4-0CA1-43E8-D3739BF4D4F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40" y="624"/>
                    <a:ext cx="336" cy="1008"/>
                  </a:xfrm>
                  <a:custGeom>
                    <a:avLst/>
                    <a:gdLst>
                      <a:gd name="T0" fmla="*/ 336 w 336"/>
                      <a:gd name="T1" fmla="*/ 24 h 984"/>
                      <a:gd name="T2" fmla="*/ 240 w 336"/>
                      <a:gd name="T3" fmla="*/ 72 h 984"/>
                      <a:gd name="T4" fmla="*/ 96 w 336"/>
                      <a:gd name="T5" fmla="*/ 456 h 984"/>
                      <a:gd name="T6" fmla="*/ 0 w 336"/>
                      <a:gd name="T7" fmla="*/ 984 h 9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36" h="984">
                        <a:moveTo>
                          <a:pt x="336" y="24"/>
                        </a:moveTo>
                        <a:cubicBezTo>
                          <a:pt x="308" y="12"/>
                          <a:pt x="280" y="0"/>
                          <a:pt x="240" y="72"/>
                        </a:cubicBezTo>
                        <a:cubicBezTo>
                          <a:pt x="200" y="144"/>
                          <a:pt x="136" y="304"/>
                          <a:pt x="96" y="456"/>
                        </a:cubicBezTo>
                        <a:cubicBezTo>
                          <a:pt x="56" y="608"/>
                          <a:pt x="16" y="896"/>
                          <a:pt x="0" y="98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170" name="Freeform 26">
                    <a:extLst>
                      <a:ext uri="{FF2B5EF4-FFF2-40B4-BE49-F238E27FC236}">
                        <a16:creationId xmlns:a16="http://schemas.microsoft.com/office/drawing/2014/main" id="{0873849B-86C3-3465-1017-04CA24587DB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1728" y="624"/>
                    <a:ext cx="336" cy="984"/>
                  </a:xfrm>
                  <a:custGeom>
                    <a:avLst/>
                    <a:gdLst>
                      <a:gd name="T0" fmla="*/ 336 w 336"/>
                      <a:gd name="T1" fmla="*/ 24 h 984"/>
                      <a:gd name="T2" fmla="*/ 240 w 336"/>
                      <a:gd name="T3" fmla="*/ 72 h 984"/>
                      <a:gd name="T4" fmla="*/ 96 w 336"/>
                      <a:gd name="T5" fmla="*/ 456 h 984"/>
                      <a:gd name="T6" fmla="*/ 0 w 336"/>
                      <a:gd name="T7" fmla="*/ 984 h 9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36" h="984">
                        <a:moveTo>
                          <a:pt x="336" y="24"/>
                        </a:moveTo>
                        <a:cubicBezTo>
                          <a:pt x="308" y="12"/>
                          <a:pt x="280" y="0"/>
                          <a:pt x="240" y="72"/>
                        </a:cubicBezTo>
                        <a:cubicBezTo>
                          <a:pt x="200" y="144"/>
                          <a:pt x="136" y="304"/>
                          <a:pt x="96" y="456"/>
                        </a:cubicBezTo>
                        <a:cubicBezTo>
                          <a:pt x="56" y="608"/>
                          <a:pt x="16" y="896"/>
                          <a:pt x="0" y="98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</p:grpSp>
        <p:sp>
          <p:nvSpPr>
            <p:cNvPr id="6172" name="AutoShape 28">
              <a:extLst>
                <a:ext uri="{FF2B5EF4-FFF2-40B4-BE49-F238E27FC236}">
                  <a16:creationId xmlns:a16="http://schemas.microsoft.com/office/drawing/2014/main" id="{680D23B7-031D-AA77-8A9D-95D50178A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488"/>
              <a:ext cx="192" cy="144"/>
            </a:xfrm>
            <a:prstGeom prst="lightningBol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48332E7-2085-B562-8222-AF0EB2F514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Sine Graph</a:t>
            </a:r>
          </a:p>
        </p:txBody>
      </p:sp>
      <p:grpSp>
        <p:nvGrpSpPr>
          <p:cNvPr id="7172" name="Group 4">
            <a:extLst>
              <a:ext uri="{FF2B5EF4-FFF2-40B4-BE49-F238E27FC236}">
                <a16:creationId xmlns:a16="http://schemas.microsoft.com/office/drawing/2014/main" id="{F40E28F6-1319-D60F-E047-78BEFC9F8401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1295400"/>
            <a:ext cx="6858000" cy="2667000"/>
            <a:chOff x="1200" y="624"/>
            <a:chExt cx="2976" cy="1152"/>
          </a:xfrm>
        </p:grpSpPr>
        <p:sp>
          <p:nvSpPr>
            <p:cNvPr id="7173" name="Rectangle 5">
              <a:extLst>
                <a:ext uri="{FF2B5EF4-FFF2-40B4-BE49-F238E27FC236}">
                  <a16:creationId xmlns:a16="http://schemas.microsoft.com/office/drawing/2014/main" id="{C748046E-C72A-031E-09F7-B70C4A347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624"/>
              <a:ext cx="2976" cy="11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7174" name="Group 6">
              <a:extLst>
                <a:ext uri="{FF2B5EF4-FFF2-40B4-BE49-F238E27FC236}">
                  <a16:creationId xmlns:a16="http://schemas.microsoft.com/office/drawing/2014/main" id="{534F265C-DD2B-CDCA-9D0E-453FFB37B4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6" y="720"/>
              <a:ext cx="2820" cy="1008"/>
              <a:chOff x="1296" y="720"/>
              <a:chExt cx="2820" cy="1008"/>
            </a:xfrm>
          </p:grpSpPr>
          <p:sp>
            <p:nvSpPr>
              <p:cNvPr id="7175" name="Line 7">
                <a:extLst>
                  <a:ext uri="{FF2B5EF4-FFF2-40B4-BE49-F238E27FC236}">
                    <a16:creationId xmlns:a16="http://schemas.microsoft.com/office/drawing/2014/main" id="{66AE103C-FF56-B1B0-7DB0-9CB7BBBB4D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88" y="1200"/>
                <a:ext cx="24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76" name="Line 8">
                <a:extLst>
                  <a:ext uri="{FF2B5EF4-FFF2-40B4-BE49-F238E27FC236}">
                    <a16:creationId xmlns:a16="http://schemas.microsoft.com/office/drawing/2014/main" id="{C0D11B0C-E5ED-7169-B929-B4FE89C4ED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8" y="1178"/>
                <a:ext cx="0" cy="5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77" name="Line 9">
                <a:extLst>
                  <a:ext uri="{FF2B5EF4-FFF2-40B4-BE49-F238E27FC236}">
                    <a16:creationId xmlns:a16="http://schemas.microsoft.com/office/drawing/2014/main" id="{86963615-5599-77B0-7E98-A5EEBCC998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3" y="720"/>
                <a:ext cx="0" cy="9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aphicFrame>
            <p:nvGraphicFramePr>
              <p:cNvPr id="7178" name="Object 10">
                <a:extLst>
                  <a:ext uri="{FF2B5EF4-FFF2-40B4-BE49-F238E27FC236}">
                    <a16:creationId xmlns:a16="http://schemas.microsoft.com/office/drawing/2014/main" id="{3DCBFB5F-D5A0-95F4-99D3-6D81AB73D3CD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296" y="1248"/>
              <a:ext cx="2820" cy="2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" imgW="3657600" imgH="419040" progId="Equation.DSMT4">
                      <p:embed/>
                    </p:oleObj>
                  </mc:Choice>
                  <mc:Fallback>
                    <p:oleObj name="Equation" r:id="rId2" imgW="3657600" imgH="419040" progId="Equation.DSMT4">
                      <p:embed/>
                      <p:pic>
                        <p:nvPicPr>
                          <p:cNvPr id="0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96" y="1248"/>
                            <a:ext cx="2820" cy="2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179" name="Line 11">
                <a:extLst>
                  <a:ext uri="{FF2B5EF4-FFF2-40B4-BE49-F238E27FC236}">
                    <a16:creationId xmlns:a16="http://schemas.microsoft.com/office/drawing/2014/main" id="{19AF585D-D34F-4AFD-7DFE-0F2E6456A5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0" y="1178"/>
                <a:ext cx="0" cy="5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80" name="Line 12">
                <a:extLst>
                  <a:ext uri="{FF2B5EF4-FFF2-40B4-BE49-F238E27FC236}">
                    <a16:creationId xmlns:a16="http://schemas.microsoft.com/office/drawing/2014/main" id="{593AED85-F011-6B65-33AC-39B43F0860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5" y="1178"/>
                <a:ext cx="0" cy="1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81" name="Line 13">
                <a:extLst>
                  <a:ext uri="{FF2B5EF4-FFF2-40B4-BE49-F238E27FC236}">
                    <a16:creationId xmlns:a16="http://schemas.microsoft.com/office/drawing/2014/main" id="{39745C30-0FDE-4B3B-9491-48D1396352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67" y="1175"/>
                <a:ext cx="0" cy="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7182" name="Group 14">
                <a:extLst>
                  <a:ext uri="{FF2B5EF4-FFF2-40B4-BE49-F238E27FC236}">
                    <a16:creationId xmlns:a16="http://schemas.microsoft.com/office/drawing/2014/main" id="{93BCBA39-55E2-C555-FC15-597628B14AE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88" y="720"/>
                <a:ext cx="2496" cy="1008"/>
                <a:chOff x="1488" y="576"/>
                <a:chExt cx="2496" cy="1968"/>
              </a:xfrm>
            </p:grpSpPr>
            <p:grpSp>
              <p:nvGrpSpPr>
                <p:cNvPr id="7183" name="Group 15">
                  <a:extLst>
                    <a:ext uri="{FF2B5EF4-FFF2-40B4-BE49-F238E27FC236}">
                      <a16:creationId xmlns:a16="http://schemas.microsoft.com/office/drawing/2014/main" id="{15636BAF-2DE1-37BA-9ED1-25EFF58476B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V="1">
                  <a:off x="2112" y="1536"/>
                  <a:ext cx="624" cy="1008"/>
                  <a:chOff x="1440" y="624"/>
                  <a:chExt cx="624" cy="1008"/>
                </a:xfrm>
              </p:grpSpPr>
              <p:sp>
                <p:nvSpPr>
                  <p:cNvPr id="7184" name="Freeform 16">
                    <a:extLst>
                      <a:ext uri="{FF2B5EF4-FFF2-40B4-BE49-F238E27FC236}">
                        <a16:creationId xmlns:a16="http://schemas.microsoft.com/office/drawing/2014/main" id="{5F187701-5803-B3C3-3215-F285652AD12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40" y="624"/>
                    <a:ext cx="336" cy="1008"/>
                  </a:xfrm>
                  <a:custGeom>
                    <a:avLst/>
                    <a:gdLst>
                      <a:gd name="T0" fmla="*/ 336 w 336"/>
                      <a:gd name="T1" fmla="*/ 24 h 984"/>
                      <a:gd name="T2" fmla="*/ 240 w 336"/>
                      <a:gd name="T3" fmla="*/ 72 h 984"/>
                      <a:gd name="T4" fmla="*/ 96 w 336"/>
                      <a:gd name="T5" fmla="*/ 456 h 984"/>
                      <a:gd name="T6" fmla="*/ 0 w 336"/>
                      <a:gd name="T7" fmla="*/ 984 h 9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36" h="984">
                        <a:moveTo>
                          <a:pt x="336" y="24"/>
                        </a:moveTo>
                        <a:cubicBezTo>
                          <a:pt x="308" y="12"/>
                          <a:pt x="280" y="0"/>
                          <a:pt x="240" y="72"/>
                        </a:cubicBezTo>
                        <a:cubicBezTo>
                          <a:pt x="200" y="144"/>
                          <a:pt x="136" y="304"/>
                          <a:pt x="96" y="456"/>
                        </a:cubicBezTo>
                        <a:cubicBezTo>
                          <a:pt x="56" y="608"/>
                          <a:pt x="16" y="896"/>
                          <a:pt x="0" y="98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185" name="Freeform 17">
                    <a:extLst>
                      <a:ext uri="{FF2B5EF4-FFF2-40B4-BE49-F238E27FC236}">
                        <a16:creationId xmlns:a16="http://schemas.microsoft.com/office/drawing/2014/main" id="{7EF6828C-1A7A-54E6-7CFC-078A9757169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1728" y="624"/>
                    <a:ext cx="336" cy="984"/>
                  </a:xfrm>
                  <a:custGeom>
                    <a:avLst/>
                    <a:gdLst>
                      <a:gd name="T0" fmla="*/ 336 w 336"/>
                      <a:gd name="T1" fmla="*/ 24 h 984"/>
                      <a:gd name="T2" fmla="*/ 240 w 336"/>
                      <a:gd name="T3" fmla="*/ 72 h 984"/>
                      <a:gd name="T4" fmla="*/ 96 w 336"/>
                      <a:gd name="T5" fmla="*/ 456 h 984"/>
                      <a:gd name="T6" fmla="*/ 0 w 336"/>
                      <a:gd name="T7" fmla="*/ 984 h 9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36" h="984">
                        <a:moveTo>
                          <a:pt x="336" y="24"/>
                        </a:moveTo>
                        <a:cubicBezTo>
                          <a:pt x="308" y="12"/>
                          <a:pt x="280" y="0"/>
                          <a:pt x="240" y="72"/>
                        </a:cubicBezTo>
                        <a:cubicBezTo>
                          <a:pt x="200" y="144"/>
                          <a:pt x="136" y="304"/>
                          <a:pt x="96" y="456"/>
                        </a:cubicBezTo>
                        <a:cubicBezTo>
                          <a:pt x="56" y="608"/>
                          <a:pt x="16" y="896"/>
                          <a:pt x="0" y="98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7186" name="Group 18">
                  <a:extLst>
                    <a:ext uri="{FF2B5EF4-FFF2-40B4-BE49-F238E27FC236}">
                      <a16:creationId xmlns:a16="http://schemas.microsoft.com/office/drawing/2014/main" id="{F06EAC47-61F0-609A-CF97-36A90FD7B38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736" y="576"/>
                  <a:ext cx="624" cy="1008"/>
                  <a:chOff x="1440" y="624"/>
                  <a:chExt cx="624" cy="1008"/>
                </a:xfrm>
              </p:grpSpPr>
              <p:sp>
                <p:nvSpPr>
                  <p:cNvPr id="7187" name="Freeform 19">
                    <a:extLst>
                      <a:ext uri="{FF2B5EF4-FFF2-40B4-BE49-F238E27FC236}">
                        <a16:creationId xmlns:a16="http://schemas.microsoft.com/office/drawing/2014/main" id="{B4FF7BE6-0F84-5B84-1BFF-A3578393DF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40" y="624"/>
                    <a:ext cx="336" cy="1008"/>
                  </a:xfrm>
                  <a:custGeom>
                    <a:avLst/>
                    <a:gdLst>
                      <a:gd name="T0" fmla="*/ 336 w 336"/>
                      <a:gd name="T1" fmla="*/ 24 h 984"/>
                      <a:gd name="T2" fmla="*/ 240 w 336"/>
                      <a:gd name="T3" fmla="*/ 72 h 984"/>
                      <a:gd name="T4" fmla="*/ 96 w 336"/>
                      <a:gd name="T5" fmla="*/ 456 h 984"/>
                      <a:gd name="T6" fmla="*/ 0 w 336"/>
                      <a:gd name="T7" fmla="*/ 984 h 9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36" h="984">
                        <a:moveTo>
                          <a:pt x="336" y="24"/>
                        </a:moveTo>
                        <a:cubicBezTo>
                          <a:pt x="308" y="12"/>
                          <a:pt x="280" y="0"/>
                          <a:pt x="240" y="72"/>
                        </a:cubicBezTo>
                        <a:cubicBezTo>
                          <a:pt x="200" y="144"/>
                          <a:pt x="136" y="304"/>
                          <a:pt x="96" y="456"/>
                        </a:cubicBezTo>
                        <a:cubicBezTo>
                          <a:pt x="56" y="608"/>
                          <a:pt x="16" y="896"/>
                          <a:pt x="0" y="98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188" name="Freeform 20">
                    <a:extLst>
                      <a:ext uri="{FF2B5EF4-FFF2-40B4-BE49-F238E27FC236}">
                        <a16:creationId xmlns:a16="http://schemas.microsoft.com/office/drawing/2014/main" id="{C0E14EA9-C665-8E89-C62F-42A9337884C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1728" y="624"/>
                    <a:ext cx="336" cy="984"/>
                  </a:xfrm>
                  <a:custGeom>
                    <a:avLst/>
                    <a:gdLst>
                      <a:gd name="T0" fmla="*/ 336 w 336"/>
                      <a:gd name="T1" fmla="*/ 24 h 984"/>
                      <a:gd name="T2" fmla="*/ 240 w 336"/>
                      <a:gd name="T3" fmla="*/ 72 h 984"/>
                      <a:gd name="T4" fmla="*/ 96 w 336"/>
                      <a:gd name="T5" fmla="*/ 456 h 984"/>
                      <a:gd name="T6" fmla="*/ 0 w 336"/>
                      <a:gd name="T7" fmla="*/ 984 h 9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36" h="984">
                        <a:moveTo>
                          <a:pt x="336" y="24"/>
                        </a:moveTo>
                        <a:cubicBezTo>
                          <a:pt x="308" y="12"/>
                          <a:pt x="280" y="0"/>
                          <a:pt x="240" y="72"/>
                        </a:cubicBezTo>
                        <a:cubicBezTo>
                          <a:pt x="200" y="144"/>
                          <a:pt x="136" y="304"/>
                          <a:pt x="96" y="456"/>
                        </a:cubicBezTo>
                        <a:cubicBezTo>
                          <a:pt x="56" y="608"/>
                          <a:pt x="16" y="896"/>
                          <a:pt x="0" y="98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7189" name="Group 21">
                  <a:extLst>
                    <a:ext uri="{FF2B5EF4-FFF2-40B4-BE49-F238E27FC236}">
                      <a16:creationId xmlns:a16="http://schemas.microsoft.com/office/drawing/2014/main" id="{E1272E7B-2AE1-BFD7-4E6F-297684CF91F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V="1">
                  <a:off x="3360" y="1536"/>
                  <a:ext cx="624" cy="1008"/>
                  <a:chOff x="1440" y="624"/>
                  <a:chExt cx="624" cy="1008"/>
                </a:xfrm>
              </p:grpSpPr>
              <p:sp>
                <p:nvSpPr>
                  <p:cNvPr id="7190" name="Freeform 22">
                    <a:extLst>
                      <a:ext uri="{FF2B5EF4-FFF2-40B4-BE49-F238E27FC236}">
                        <a16:creationId xmlns:a16="http://schemas.microsoft.com/office/drawing/2014/main" id="{7878F469-C52B-BCBD-FECA-3AF81D22E5E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40" y="624"/>
                    <a:ext cx="336" cy="1008"/>
                  </a:xfrm>
                  <a:custGeom>
                    <a:avLst/>
                    <a:gdLst>
                      <a:gd name="T0" fmla="*/ 336 w 336"/>
                      <a:gd name="T1" fmla="*/ 24 h 984"/>
                      <a:gd name="T2" fmla="*/ 240 w 336"/>
                      <a:gd name="T3" fmla="*/ 72 h 984"/>
                      <a:gd name="T4" fmla="*/ 96 w 336"/>
                      <a:gd name="T5" fmla="*/ 456 h 984"/>
                      <a:gd name="T6" fmla="*/ 0 w 336"/>
                      <a:gd name="T7" fmla="*/ 984 h 9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36" h="984">
                        <a:moveTo>
                          <a:pt x="336" y="24"/>
                        </a:moveTo>
                        <a:cubicBezTo>
                          <a:pt x="308" y="12"/>
                          <a:pt x="280" y="0"/>
                          <a:pt x="240" y="72"/>
                        </a:cubicBezTo>
                        <a:cubicBezTo>
                          <a:pt x="200" y="144"/>
                          <a:pt x="136" y="304"/>
                          <a:pt x="96" y="456"/>
                        </a:cubicBezTo>
                        <a:cubicBezTo>
                          <a:pt x="56" y="608"/>
                          <a:pt x="16" y="896"/>
                          <a:pt x="0" y="98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191" name="Freeform 23">
                    <a:extLst>
                      <a:ext uri="{FF2B5EF4-FFF2-40B4-BE49-F238E27FC236}">
                        <a16:creationId xmlns:a16="http://schemas.microsoft.com/office/drawing/2014/main" id="{AF61760C-CEF0-1E46-37E8-D8F13548BAB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1728" y="624"/>
                    <a:ext cx="336" cy="984"/>
                  </a:xfrm>
                  <a:custGeom>
                    <a:avLst/>
                    <a:gdLst>
                      <a:gd name="T0" fmla="*/ 336 w 336"/>
                      <a:gd name="T1" fmla="*/ 24 h 984"/>
                      <a:gd name="T2" fmla="*/ 240 w 336"/>
                      <a:gd name="T3" fmla="*/ 72 h 984"/>
                      <a:gd name="T4" fmla="*/ 96 w 336"/>
                      <a:gd name="T5" fmla="*/ 456 h 984"/>
                      <a:gd name="T6" fmla="*/ 0 w 336"/>
                      <a:gd name="T7" fmla="*/ 984 h 9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36" h="984">
                        <a:moveTo>
                          <a:pt x="336" y="24"/>
                        </a:moveTo>
                        <a:cubicBezTo>
                          <a:pt x="308" y="12"/>
                          <a:pt x="280" y="0"/>
                          <a:pt x="240" y="72"/>
                        </a:cubicBezTo>
                        <a:cubicBezTo>
                          <a:pt x="200" y="144"/>
                          <a:pt x="136" y="304"/>
                          <a:pt x="96" y="456"/>
                        </a:cubicBezTo>
                        <a:cubicBezTo>
                          <a:pt x="56" y="608"/>
                          <a:pt x="16" y="896"/>
                          <a:pt x="0" y="98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7192" name="Group 24">
                  <a:extLst>
                    <a:ext uri="{FF2B5EF4-FFF2-40B4-BE49-F238E27FC236}">
                      <a16:creationId xmlns:a16="http://schemas.microsoft.com/office/drawing/2014/main" id="{46D85E64-D361-74AB-8267-D623DE7B0A9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88" y="576"/>
                  <a:ext cx="624" cy="1008"/>
                  <a:chOff x="1440" y="624"/>
                  <a:chExt cx="624" cy="1008"/>
                </a:xfrm>
              </p:grpSpPr>
              <p:sp>
                <p:nvSpPr>
                  <p:cNvPr id="7193" name="Freeform 25">
                    <a:extLst>
                      <a:ext uri="{FF2B5EF4-FFF2-40B4-BE49-F238E27FC236}">
                        <a16:creationId xmlns:a16="http://schemas.microsoft.com/office/drawing/2014/main" id="{ADAE2AB0-BCA1-0FC2-E96F-D3F3EB41E70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40" y="624"/>
                    <a:ext cx="336" cy="1008"/>
                  </a:xfrm>
                  <a:custGeom>
                    <a:avLst/>
                    <a:gdLst>
                      <a:gd name="T0" fmla="*/ 336 w 336"/>
                      <a:gd name="T1" fmla="*/ 24 h 984"/>
                      <a:gd name="T2" fmla="*/ 240 w 336"/>
                      <a:gd name="T3" fmla="*/ 72 h 984"/>
                      <a:gd name="T4" fmla="*/ 96 w 336"/>
                      <a:gd name="T5" fmla="*/ 456 h 984"/>
                      <a:gd name="T6" fmla="*/ 0 w 336"/>
                      <a:gd name="T7" fmla="*/ 984 h 9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36" h="984">
                        <a:moveTo>
                          <a:pt x="336" y="24"/>
                        </a:moveTo>
                        <a:cubicBezTo>
                          <a:pt x="308" y="12"/>
                          <a:pt x="280" y="0"/>
                          <a:pt x="240" y="72"/>
                        </a:cubicBezTo>
                        <a:cubicBezTo>
                          <a:pt x="200" y="144"/>
                          <a:pt x="136" y="304"/>
                          <a:pt x="96" y="456"/>
                        </a:cubicBezTo>
                        <a:cubicBezTo>
                          <a:pt x="56" y="608"/>
                          <a:pt x="16" y="896"/>
                          <a:pt x="0" y="98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194" name="Freeform 26">
                    <a:extLst>
                      <a:ext uri="{FF2B5EF4-FFF2-40B4-BE49-F238E27FC236}">
                        <a16:creationId xmlns:a16="http://schemas.microsoft.com/office/drawing/2014/main" id="{021D6CC4-F4E3-F530-ACC1-73839F9ED40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1728" y="624"/>
                    <a:ext cx="336" cy="984"/>
                  </a:xfrm>
                  <a:custGeom>
                    <a:avLst/>
                    <a:gdLst>
                      <a:gd name="T0" fmla="*/ 336 w 336"/>
                      <a:gd name="T1" fmla="*/ 24 h 984"/>
                      <a:gd name="T2" fmla="*/ 240 w 336"/>
                      <a:gd name="T3" fmla="*/ 72 h 984"/>
                      <a:gd name="T4" fmla="*/ 96 w 336"/>
                      <a:gd name="T5" fmla="*/ 456 h 984"/>
                      <a:gd name="T6" fmla="*/ 0 w 336"/>
                      <a:gd name="T7" fmla="*/ 984 h 9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36" h="984">
                        <a:moveTo>
                          <a:pt x="336" y="24"/>
                        </a:moveTo>
                        <a:cubicBezTo>
                          <a:pt x="308" y="12"/>
                          <a:pt x="280" y="0"/>
                          <a:pt x="240" y="72"/>
                        </a:cubicBezTo>
                        <a:cubicBezTo>
                          <a:pt x="200" y="144"/>
                          <a:pt x="136" y="304"/>
                          <a:pt x="96" y="456"/>
                        </a:cubicBezTo>
                        <a:cubicBezTo>
                          <a:pt x="56" y="608"/>
                          <a:pt x="16" y="896"/>
                          <a:pt x="0" y="98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</p:grpSp>
      </p:grpSp>
      <p:sp>
        <p:nvSpPr>
          <p:cNvPr id="7195" name="Text Box 27">
            <a:extLst>
              <a:ext uri="{FF2B5EF4-FFF2-40B4-BE49-F238E27FC236}">
                <a16:creationId xmlns:a16="http://schemas.microsoft.com/office/drawing/2014/main" id="{9DCC1574-881E-5CC0-3E83-66B2C063F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7543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bg1"/>
                </a:solidFill>
                <a:latin typeface="Georgia" panose="02040502050405020303" pitchFamily="18" charset="0"/>
              </a:rPr>
              <a:t>The period of the sine graph is…</a:t>
            </a:r>
          </a:p>
        </p:txBody>
      </p:sp>
      <p:sp>
        <p:nvSpPr>
          <p:cNvPr id="7197" name="Text Box 29">
            <a:extLst>
              <a:ext uri="{FF2B5EF4-FFF2-40B4-BE49-F238E27FC236}">
                <a16:creationId xmlns:a16="http://schemas.microsoft.com/office/drawing/2014/main" id="{3315DF6C-E7A8-F32E-CF28-BD805C670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91088"/>
            <a:ext cx="7543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bg1"/>
                </a:solidFill>
                <a:latin typeface="Georgia" panose="02040502050405020303" pitchFamily="18" charset="0"/>
              </a:rPr>
              <a:t>So the horizontal length of each “piece” of the sine graph is…</a:t>
            </a:r>
          </a:p>
        </p:txBody>
      </p:sp>
      <p:sp>
        <p:nvSpPr>
          <p:cNvPr id="7198" name="Text Box 30">
            <a:extLst>
              <a:ext uri="{FF2B5EF4-FFF2-40B4-BE49-F238E27FC236}">
                <a16:creationId xmlns:a16="http://schemas.microsoft.com/office/drawing/2014/main" id="{1BA37020-D38F-A8E3-ECF8-0072A0AA8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576888"/>
            <a:ext cx="7543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bg1"/>
                </a:solidFill>
                <a:latin typeface="Georgia" panose="02040502050405020303" pitchFamily="18" charset="0"/>
              </a:rPr>
              <a:t>The amplitude of the sine graph is…(think about the values of sine)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5" grpId="0"/>
      <p:bldP spid="7197" grpId="0"/>
      <p:bldP spid="71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A3C229E-11BB-71DC-BC72-6F2AE98DE8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Cosine Graph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7733775-578A-F3BB-0833-E98A35C478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r>
              <a:rPr lang="en-US" altLang="en-US"/>
              <a:t>The cosine graph is the same as the sine graph, only it has been shifted horizontally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C6055576-A117-8E21-1405-C9BB25344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766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9pPr>
          </a:lstStyle>
          <a:p>
            <a:r>
              <a:rPr lang="en-US" altLang="en-US"/>
              <a:t>Same period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D3512D68-8DA9-15BD-40EE-7C9ACDEDE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720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9pPr>
          </a:lstStyle>
          <a:p>
            <a:r>
              <a:rPr lang="en-US" altLang="en-US"/>
              <a:t>Same amplitude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8" name="Rectangle 22">
            <a:extLst>
              <a:ext uri="{FF2B5EF4-FFF2-40B4-BE49-F238E27FC236}">
                <a16:creationId xmlns:a16="http://schemas.microsoft.com/office/drawing/2014/main" id="{58A2576A-F906-D01D-C4D9-E48D60B8C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295400"/>
            <a:ext cx="6858000" cy="266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64465747-9465-E865-E475-ABA79841E9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Cosine Graph</a:t>
            </a:r>
          </a:p>
        </p:txBody>
      </p:sp>
      <p:grpSp>
        <p:nvGrpSpPr>
          <p:cNvPr id="9220" name="Group 4">
            <a:extLst>
              <a:ext uri="{FF2B5EF4-FFF2-40B4-BE49-F238E27FC236}">
                <a16:creationId xmlns:a16="http://schemas.microsoft.com/office/drawing/2014/main" id="{4F17C94A-4C70-AF5A-BD48-AF8BEC31DE7C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1443038"/>
            <a:ext cx="6248400" cy="2290762"/>
            <a:chOff x="1440" y="2496"/>
            <a:chExt cx="2880" cy="1056"/>
          </a:xfrm>
        </p:grpSpPr>
        <p:grpSp>
          <p:nvGrpSpPr>
            <p:cNvPr id="9221" name="Group 5">
              <a:extLst>
                <a:ext uri="{FF2B5EF4-FFF2-40B4-BE49-F238E27FC236}">
                  <a16:creationId xmlns:a16="http://schemas.microsoft.com/office/drawing/2014/main" id="{FE31E76A-3F0A-A778-3AEA-5BFCFF2411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0" y="2496"/>
              <a:ext cx="2880" cy="1056"/>
              <a:chOff x="1440" y="2496"/>
              <a:chExt cx="2880" cy="1056"/>
            </a:xfrm>
          </p:grpSpPr>
          <p:sp>
            <p:nvSpPr>
              <p:cNvPr id="9222" name="Line 6">
                <a:extLst>
                  <a:ext uri="{FF2B5EF4-FFF2-40B4-BE49-F238E27FC236}">
                    <a16:creationId xmlns:a16="http://schemas.microsoft.com/office/drawing/2014/main" id="{3FCF2622-B701-8F5F-A416-FF38DC692F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4" y="2496"/>
                <a:ext cx="0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3" name="Line 7">
                <a:extLst>
                  <a:ext uri="{FF2B5EF4-FFF2-40B4-BE49-F238E27FC236}">
                    <a16:creationId xmlns:a16="http://schemas.microsoft.com/office/drawing/2014/main" id="{55A92486-6E30-F062-027A-6F448BA924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3024"/>
                <a:ext cx="28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aphicFrame>
            <p:nvGraphicFramePr>
              <p:cNvPr id="9224" name="Object 8">
                <a:extLst>
                  <a:ext uri="{FF2B5EF4-FFF2-40B4-BE49-F238E27FC236}">
                    <a16:creationId xmlns:a16="http://schemas.microsoft.com/office/drawing/2014/main" id="{C60CA220-04E9-F9BD-8434-EE889B6065E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440" y="3072"/>
              <a:ext cx="2832" cy="2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" imgW="3809880" imgH="419040" progId="Equation.3">
                      <p:embed/>
                    </p:oleObj>
                  </mc:Choice>
                  <mc:Fallback>
                    <p:oleObj name="Equation" r:id="rId2" imgW="3809880" imgH="419040" progId="Equation.3">
                      <p:embed/>
                      <p:pic>
                        <p:nvPicPr>
                          <p:cNvPr id="0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40" y="3072"/>
                            <a:ext cx="2832" cy="2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225" name="Line 9">
                <a:extLst>
                  <a:ext uri="{FF2B5EF4-FFF2-40B4-BE49-F238E27FC236}">
                    <a16:creationId xmlns:a16="http://schemas.microsoft.com/office/drawing/2014/main" id="{7B3B040F-416A-A269-5FFE-CDAAEC56F9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14" y="3004"/>
                <a:ext cx="0" cy="10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6" name="Line 10">
                <a:extLst>
                  <a:ext uri="{FF2B5EF4-FFF2-40B4-BE49-F238E27FC236}">
                    <a16:creationId xmlns:a16="http://schemas.microsoft.com/office/drawing/2014/main" id="{D648E1A7-9878-58DA-E095-7B85BED2CB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22" y="3004"/>
                <a:ext cx="0" cy="5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7" name="Line 11">
                <a:extLst>
                  <a:ext uri="{FF2B5EF4-FFF2-40B4-BE49-F238E27FC236}">
                    <a16:creationId xmlns:a16="http://schemas.microsoft.com/office/drawing/2014/main" id="{358A48FA-31A6-A532-0DD2-C1CC46D121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3" y="3004"/>
                <a:ext cx="0" cy="5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8" name="Line 12">
                <a:extLst>
                  <a:ext uri="{FF2B5EF4-FFF2-40B4-BE49-F238E27FC236}">
                    <a16:creationId xmlns:a16="http://schemas.microsoft.com/office/drawing/2014/main" id="{76667B01-63FA-39D7-9F9F-8D958B37FB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4" y="3004"/>
                <a:ext cx="0" cy="5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229" name="Group 13">
              <a:extLst>
                <a:ext uri="{FF2B5EF4-FFF2-40B4-BE49-F238E27FC236}">
                  <a16:creationId xmlns:a16="http://schemas.microsoft.com/office/drawing/2014/main" id="{1902A767-C443-EF10-A964-0655E2DAFD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4" y="2592"/>
              <a:ext cx="2592" cy="816"/>
              <a:chOff x="1578" y="2592"/>
              <a:chExt cx="2496" cy="816"/>
            </a:xfrm>
          </p:grpSpPr>
          <p:sp>
            <p:nvSpPr>
              <p:cNvPr id="9230" name="Freeform 14">
                <a:extLst>
                  <a:ext uri="{FF2B5EF4-FFF2-40B4-BE49-F238E27FC236}">
                    <a16:creationId xmlns:a16="http://schemas.microsoft.com/office/drawing/2014/main" id="{03AF1725-736E-BB78-5DE2-21F948F01AD8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908" y="2990"/>
                <a:ext cx="330" cy="418"/>
              </a:xfrm>
              <a:custGeom>
                <a:avLst/>
                <a:gdLst>
                  <a:gd name="T0" fmla="*/ 336 w 336"/>
                  <a:gd name="T1" fmla="*/ 24 h 984"/>
                  <a:gd name="T2" fmla="*/ 240 w 336"/>
                  <a:gd name="T3" fmla="*/ 72 h 984"/>
                  <a:gd name="T4" fmla="*/ 96 w 336"/>
                  <a:gd name="T5" fmla="*/ 456 h 984"/>
                  <a:gd name="T6" fmla="*/ 0 w 336"/>
                  <a:gd name="T7" fmla="*/ 984 h 9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6" h="984">
                    <a:moveTo>
                      <a:pt x="336" y="24"/>
                    </a:moveTo>
                    <a:cubicBezTo>
                      <a:pt x="308" y="12"/>
                      <a:pt x="280" y="0"/>
                      <a:pt x="240" y="72"/>
                    </a:cubicBezTo>
                    <a:cubicBezTo>
                      <a:pt x="200" y="144"/>
                      <a:pt x="136" y="304"/>
                      <a:pt x="96" y="456"/>
                    </a:cubicBezTo>
                    <a:cubicBezTo>
                      <a:pt x="56" y="608"/>
                      <a:pt x="16" y="896"/>
                      <a:pt x="0" y="98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1" name="Freeform 15">
                <a:extLst>
                  <a:ext uri="{FF2B5EF4-FFF2-40B4-BE49-F238E27FC236}">
                    <a16:creationId xmlns:a16="http://schemas.microsoft.com/office/drawing/2014/main" id="{7B1737E3-E53A-2130-13AE-773894D91EF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190" y="3000"/>
                <a:ext cx="330" cy="408"/>
              </a:xfrm>
              <a:custGeom>
                <a:avLst/>
                <a:gdLst>
                  <a:gd name="T0" fmla="*/ 336 w 336"/>
                  <a:gd name="T1" fmla="*/ 24 h 984"/>
                  <a:gd name="T2" fmla="*/ 240 w 336"/>
                  <a:gd name="T3" fmla="*/ 72 h 984"/>
                  <a:gd name="T4" fmla="*/ 96 w 336"/>
                  <a:gd name="T5" fmla="*/ 456 h 984"/>
                  <a:gd name="T6" fmla="*/ 0 w 336"/>
                  <a:gd name="T7" fmla="*/ 984 h 9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6" h="984">
                    <a:moveTo>
                      <a:pt x="336" y="24"/>
                    </a:moveTo>
                    <a:cubicBezTo>
                      <a:pt x="308" y="12"/>
                      <a:pt x="280" y="0"/>
                      <a:pt x="240" y="72"/>
                    </a:cubicBezTo>
                    <a:cubicBezTo>
                      <a:pt x="200" y="144"/>
                      <a:pt x="136" y="304"/>
                      <a:pt x="96" y="456"/>
                    </a:cubicBezTo>
                    <a:cubicBezTo>
                      <a:pt x="56" y="608"/>
                      <a:pt x="16" y="896"/>
                      <a:pt x="0" y="98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2" name="Freeform 16">
                <a:extLst>
                  <a:ext uri="{FF2B5EF4-FFF2-40B4-BE49-F238E27FC236}">
                    <a16:creationId xmlns:a16="http://schemas.microsoft.com/office/drawing/2014/main" id="{9DCCEC7E-395E-2907-3556-01ED45CF56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0" y="2592"/>
                <a:ext cx="330" cy="418"/>
              </a:xfrm>
              <a:custGeom>
                <a:avLst/>
                <a:gdLst>
                  <a:gd name="T0" fmla="*/ 336 w 336"/>
                  <a:gd name="T1" fmla="*/ 24 h 984"/>
                  <a:gd name="T2" fmla="*/ 240 w 336"/>
                  <a:gd name="T3" fmla="*/ 72 h 984"/>
                  <a:gd name="T4" fmla="*/ 96 w 336"/>
                  <a:gd name="T5" fmla="*/ 456 h 984"/>
                  <a:gd name="T6" fmla="*/ 0 w 336"/>
                  <a:gd name="T7" fmla="*/ 984 h 9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6" h="984">
                    <a:moveTo>
                      <a:pt x="336" y="24"/>
                    </a:moveTo>
                    <a:cubicBezTo>
                      <a:pt x="308" y="12"/>
                      <a:pt x="280" y="0"/>
                      <a:pt x="240" y="72"/>
                    </a:cubicBezTo>
                    <a:cubicBezTo>
                      <a:pt x="200" y="144"/>
                      <a:pt x="136" y="304"/>
                      <a:pt x="96" y="456"/>
                    </a:cubicBezTo>
                    <a:cubicBezTo>
                      <a:pt x="56" y="608"/>
                      <a:pt x="16" y="896"/>
                      <a:pt x="0" y="98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3" name="Freeform 17">
                <a:extLst>
                  <a:ext uri="{FF2B5EF4-FFF2-40B4-BE49-F238E27FC236}">
                    <a16:creationId xmlns:a16="http://schemas.microsoft.com/office/drawing/2014/main" id="{F05366D0-3BC2-F1E2-4E98-32A4A4BBCE21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802" y="2592"/>
                <a:ext cx="330" cy="408"/>
              </a:xfrm>
              <a:custGeom>
                <a:avLst/>
                <a:gdLst>
                  <a:gd name="T0" fmla="*/ 336 w 336"/>
                  <a:gd name="T1" fmla="*/ 24 h 984"/>
                  <a:gd name="T2" fmla="*/ 240 w 336"/>
                  <a:gd name="T3" fmla="*/ 72 h 984"/>
                  <a:gd name="T4" fmla="*/ 96 w 336"/>
                  <a:gd name="T5" fmla="*/ 456 h 984"/>
                  <a:gd name="T6" fmla="*/ 0 w 336"/>
                  <a:gd name="T7" fmla="*/ 984 h 9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6" h="984">
                    <a:moveTo>
                      <a:pt x="336" y="24"/>
                    </a:moveTo>
                    <a:cubicBezTo>
                      <a:pt x="308" y="12"/>
                      <a:pt x="280" y="0"/>
                      <a:pt x="240" y="72"/>
                    </a:cubicBezTo>
                    <a:cubicBezTo>
                      <a:pt x="200" y="144"/>
                      <a:pt x="136" y="304"/>
                      <a:pt x="96" y="456"/>
                    </a:cubicBezTo>
                    <a:cubicBezTo>
                      <a:pt x="56" y="608"/>
                      <a:pt x="16" y="896"/>
                      <a:pt x="0" y="98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4" name="Freeform 18">
                <a:extLst>
                  <a:ext uri="{FF2B5EF4-FFF2-40B4-BE49-F238E27FC236}">
                    <a16:creationId xmlns:a16="http://schemas.microsoft.com/office/drawing/2014/main" id="{392ED1EF-AF31-0FCD-A8BE-CB263E903B51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3132" y="2990"/>
                <a:ext cx="330" cy="418"/>
              </a:xfrm>
              <a:custGeom>
                <a:avLst/>
                <a:gdLst>
                  <a:gd name="T0" fmla="*/ 336 w 336"/>
                  <a:gd name="T1" fmla="*/ 24 h 984"/>
                  <a:gd name="T2" fmla="*/ 240 w 336"/>
                  <a:gd name="T3" fmla="*/ 72 h 984"/>
                  <a:gd name="T4" fmla="*/ 96 w 336"/>
                  <a:gd name="T5" fmla="*/ 456 h 984"/>
                  <a:gd name="T6" fmla="*/ 0 w 336"/>
                  <a:gd name="T7" fmla="*/ 984 h 9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6" h="984">
                    <a:moveTo>
                      <a:pt x="336" y="24"/>
                    </a:moveTo>
                    <a:cubicBezTo>
                      <a:pt x="308" y="12"/>
                      <a:pt x="280" y="0"/>
                      <a:pt x="240" y="72"/>
                    </a:cubicBezTo>
                    <a:cubicBezTo>
                      <a:pt x="200" y="144"/>
                      <a:pt x="136" y="304"/>
                      <a:pt x="96" y="456"/>
                    </a:cubicBezTo>
                    <a:cubicBezTo>
                      <a:pt x="56" y="608"/>
                      <a:pt x="16" y="896"/>
                      <a:pt x="0" y="98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5" name="Freeform 19">
                <a:extLst>
                  <a:ext uri="{FF2B5EF4-FFF2-40B4-BE49-F238E27FC236}">
                    <a16:creationId xmlns:a16="http://schemas.microsoft.com/office/drawing/2014/main" id="{8283271A-590B-62BA-B7CE-267809F534D2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3414" y="3000"/>
                <a:ext cx="330" cy="408"/>
              </a:xfrm>
              <a:custGeom>
                <a:avLst/>
                <a:gdLst>
                  <a:gd name="T0" fmla="*/ 336 w 336"/>
                  <a:gd name="T1" fmla="*/ 24 h 984"/>
                  <a:gd name="T2" fmla="*/ 240 w 336"/>
                  <a:gd name="T3" fmla="*/ 72 h 984"/>
                  <a:gd name="T4" fmla="*/ 96 w 336"/>
                  <a:gd name="T5" fmla="*/ 456 h 984"/>
                  <a:gd name="T6" fmla="*/ 0 w 336"/>
                  <a:gd name="T7" fmla="*/ 984 h 9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6" h="984">
                    <a:moveTo>
                      <a:pt x="336" y="24"/>
                    </a:moveTo>
                    <a:cubicBezTo>
                      <a:pt x="308" y="12"/>
                      <a:pt x="280" y="0"/>
                      <a:pt x="240" y="72"/>
                    </a:cubicBezTo>
                    <a:cubicBezTo>
                      <a:pt x="200" y="144"/>
                      <a:pt x="136" y="304"/>
                      <a:pt x="96" y="456"/>
                    </a:cubicBezTo>
                    <a:cubicBezTo>
                      <a:pt x="56" y="608"/>
                      <a:pt x="16" y="896"/>
                      <a:pt x="0" y="98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6" name="Freeform 20">
                <a:extLst>
                  <a:ext uri="{FF2B5EF4-FFF2-40B4-BE49-F238E27FC236}">
                    <a16:creationId xmlns:a16="http://schemas.microsoft.com/office/drawing/2014/main" id="{6354CC43-1FA8-6293-20CC-416C6A3DAB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4" y="2592"/>
                <a:ext cx="330" cy="418"/>
              </a:xfrm>
              <a:custGeom>
                <a:avLst/>
                <a:gdLst>
                  <a:gd name="T0" fmla="*/ 336 w 336"/>
                  <a:gd name="T1" fmla="*/ 24 h 984"/>
                  <a:gd name="T2" fmla="*/ 240 w 336"/>
                  <a:gd name="T3" fmla="*/ 72 h 984"/>
                  <a:gd name="T4" fmla="*/ 96 w 336"/>
                  <a:gd name="T5" fmla="*/ 456 h 984"/>
                  <a:gd name="T6" fmla="*/ 0 w 336"/>
                  <a:gd name="T7" fmla="*/ 984 h 9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6" h="984">
                    <a:moveTo>
                      <a:pt x="336" y="24"/>
                    </a:moveTo>
                    <a:cubicBezTo>
                      <a:pt x="308" y="12"/>
                      <a:pt x="280" y="0"/>
                      <a:pt x="240" y="72"/>
                    </a:cubicBezTo>
                    <a:cubicBezTo>
                      <a:pt x="200" y="144"/>
                      <a:pt x="136" y="304"/>
                      <a:pt x="96" y="456"/>
                    </a:cubicBezTo>
                    <a:cubicBezTo>
                      <a:pt x="56" y="608"/>
                      <a:pt x="16" y="896"/>
                      <a:pt x="0" y="98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7" name="Freeform 21">
                <a:extLst>
                  <a:ext uri="{FF2B5EF4-FFF2-40B4-BE49-F238E27FC236}">
                    <a16:creationId xmlns:a16="http://schemas.microsoft.com/office/drawing/2014/main" id="{72166163-D198-9F12-AF45-4DF2195FF141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578" y="2592"/>
                <a:ext cx="330" cy="408"/>
              </a:xfrm>
              <a:custGeom>
                <a:avLst/>
                <a:gdLst>
                  <a:gd name="T0" fmla="*/ 336 w 336"/>
                  <a:gd name="T1" fmla="*/ 24 h 984"/>
                  <a:gd name="T2" fmla="*/ 240 w 336"/>
                  <a:gd name="T3" fmla="*/ 72 h 984"/>
                  <a:gd name="T4" fmla="*/ 96 w 336"/>
                  <a:gd name="T5" fmla="*/ 456 h 984"/>
                  <a:gd name="T6" fmla="*/ 0 w 336"/>
                  <a:gd name="T7" fmla="*/ 984 h 9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6" h="984">
                    <a:moveTo>
                      <a:pt x="336" y="24"/>
                    </a:moveTo>
                    <a:cubicBezTo>
                      <a:pt x="308" y="12"/>
                      <a:pt x="280" y="0"/>
                      <a:pt x="240" y="72"/>
                    </a:cubicBezTo>
                    <a:cubicBezTo>
                      <a:pt x="200" y="144"/>
                      <a:pt x="136" y="304"/>
                      <a:pt x="96" y="456"/>
                    </a:cubicBezTo>
                    <a:cubicBezTo>
                      <a:pt x="56" y="608"/>
                      <a:pt x="16" y="896"/>
                      <a:pt x="0" y="98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239" name="Text Box 23">
            <a:extLst>
              <a:ext uri="{FF2B5EF4-FFF2-40B4-BE49-F238E27FC236}">
                <a16:creationId xmlns:a16="http://schemas.microsoft.com/office/drawing/2014/main" id="{8AEB2175-8ED6-7649-FDFD-1922CCF2C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7543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bg1"/>
                </a:solidFill>
                <a:latin typeface="Georgia" panose="02040502050405020303" pitchFamily="18" charset="0"/>
              </a:rPr>
              <a:t>Same period</a:t>
            </a:r>
          </a:p>
        </p:txBody>
      </p:sp>
      <p:sp>
        <p:nvSpPr>
          <p:cNvPr id="9240" name="Text Box 24">
            <a:extLst>
              <a:ext uri="{FF2B5EF4-FFF2-40B4-BE49-F238E27FC236}">
                <a16:creationId xmlns:a16="http://schemas.microsoft.com/office/drawing/2014/main" id="{8780A347-35AB-1180-3D48-62AF6C7F6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91088"/>
            <a:ext cx="7543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bg1"/>
                </a:solidFill>
                <a:latin typeface="Georgia" panose="02040502050405020303" pitchFamily="18" charset="0"/>
              </a:rPr>
              <a:t>Same amplitude</a:t>
            </a:r>
          </a:p>
        </p:txBody>
      </p:sp>
      <p:sp>
        <p:nvSpPr>
          <p:cNvPr id="9241" name="Text Box 25">
            <a:extLst>
              <a:ext uri="{FF2B5EF4-FFF2-40B4-BE49-F238E27FC236}">
                <a16:creationId xmlns:a16="http://schemas.microsoft.com/office/drawing/2014/main" id="{06EAB0CF-2FE0-1124-0A2D-C1DAAFF30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576888"/>
            <a:ext cx="7543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bg1"/>
                </a:solidFill>
                <a:latin typeface="Georgia" panose="02040502050405020303" pitchFamily="18" charset="0"/>
              </a:rPr>
              <a:t>The “starting point” is still an x-value of zero, but is now a y-value of 1</a:t>
            </a:r>
          </a:p>
        </p:txBody>
      </p:sp>
      <p:grpSp>
        <p:nvGrpSpPr>
          <p:cNvPr id="9242" name="Group 26">
            <a:extLst>
              <a:ext uri="{FF2B5EF4-FFF2-40B4-BE49-F238E27FC236}">
                <a16:creationId xmlns:a16="http://schemas.microsoft.com/office/drawing/2014/main" id="{2F6B97ED-CD72-AC81-EE1C-8F1921494F1A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352800"/>
            <a:ext cx="2819400" cy="304800"/>
            <a:chOff x="2976" y="1680"/>
            <a:chExt cx="1776" cy="192"/>
          </a:xfrm>
        </p:grpSpPr>
        <p:sp>
          <p:nvSpPr>
            <p:cNvPr id="9243" name="Line 27">
              <a:extLst>
                <a:ext uri="{FF2B5EF4-FFF2-40B4-BE49-F238E27FC236}">
                  <a16:creationId xmlns:a16="http://schemas.microsoft.com/office/drawing/2014/main" id="{6F84F01A-4942-725A-6E00-7E05B98DDE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1680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4" name="Line 28">
              <a:extLst>
                <a:ext uri="{FF2B5EF4-FFF2-40B4-BE49-F238E27FC236}">
                  <a16:creationId xmlns:a16="http://schemas.microsoft.com/office/drawing/2014/main" id="{57AC43C2-216F-2A98-A377-9833647BEA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1872"/>
              <a:ext cx="177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5" name="Line 29">
              <a:extLst>
                <a:ext uri="{FF2B5EF4-FFF2-40B4-BE49-F238E27FC236}">
                  <a16:creationId xmlns:a16="http://schemas.microsoft.com/office/drawing/2014/main" id="{69F56D83-91CF-9902-3805-5423AAECE7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52" y="1680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46" name="Group 30">
            <a:extLst>
              <a:ext uri="{FF2B5EF4-FFF2-40B4-BE49-F238E27FC236}">
                <a16:creationId xmlns:a16="http://schemas.microsoft.com/office/drawing/2014/main" id="{153D699D-976C-2B0B-FE0A-37852207D8B2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1447800"/>
            <a:ext cx="533400" cy="1219200"/>
            <a:chOff x="3408" y="960"/>
            <a:chExt cx="336" cy="672"/>
          </a:xfrm>
        </p:grpSpPr>
        <p:sp>
          <p:nvSpPr>
            <p:cNvPr id="9247" name="Line 31">
              <a:extLst>
                <a:ext uri="{FF2B5EF4-FFF2-40B4-BE49-F238E27FC236}">
                  <a16:creationId xmlns:a16="http://schemas.microsoft.com/office/drawing/2014/main" id="{D345346F-AFB1-3279-4AC9-43EF9E0A23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960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8" name="Line 32">
              <a:extLst>
                <a:ext uri="{FF2B5EF4-FFF2-40B4-BE49-F238E27FC236}">
                  <a16:creationId xmlns:a16="http://schemas.microsoft.com/office/drawing/2014/main" id="{B61F1D37-9DD0-C0F3-C0EE-BDA645EBAF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960"/>
              <a:ext cx="0" cy="6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9" name="Line 33">
              <a:extLst>
                <a:ext uri="{FF2B5EF4-FFF2-40B4-BE49-F238E27FC236}">
                  <a16:creationId xmlns:a16="http://schemas.microsoft.com/office/drawing/2014/main" id="{781C1C04-C794-1339-7BBC-38F6AE0CAB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08" y="1632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50" name="AutoShape 34">
            <a:extLst>
              <a:ext uri="{FF2B5EF4-FFF2-40B4-BE49-F238E27FC236}">
                <a16:creationId xmlns:a16="http://schemas.microsoft.com/office/drawing/2014/main" id="{B308F625-8C4D-7A68-88C8-5E180BCA4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447800"/>
            <a:ext cx="304800" cy="228600"/>
          </a:xfrm>
          <a:prstGeom prst="lightningBol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70213E-6 L -0.3125 1.70213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47919E-6 L 0.15417 0.1665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83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12858E-6 C 0.01233 0.00324 0.02465 0.0067 0.03906 0.02312 C 0.05347 0.03954 0.07812 0.08279 0.08698 0.09829 C 0.09583 0.11378 0.08351 0.09227 0.09271 0.11586 C 0.10191 0.13945 0.12604 0.22317 0.14201 0.23936 C 0.15799 0.25555 0.17118 0.24329 0.18837 0.2123 C 0.20555 0.18131 0.22396 0.09089 0.24496 0.05388 C 0.26597 0.01688 0.30278 0.00092 0.31441 -0.00972 " pathEditMode="relative" ptsTypes="aaaaaaaA">
                                      <p:cBhvr>
                                        <p:cTn id="55" dur="20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1"/>
                  </p:tgtEl>
                </p:cond>
              </p:nextCondLst>
            </p:seq>
          </p:childTnLst>
        </p:cTn>
      </p:par>
    </p:tnLst>
    <p:bldLst>
      <p:bldP spid="9239" grpId="0"/>
      <p:bldP spid="9240" grpId="0"/>
      <p:bldP spid="92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1F85468-2C83-85EC-B925-340C0FCBE7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Sine and Cosine Graphs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24EA3DA-9D7F-1C69-144D-2F11B7D526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While the idea of a “starting point” is very helpful when graphing, it is merely an idea</a:t>
            </a:r>
          </a:p>
          <a:p>
            <a:endParaRPr lang="en-US" altLang="en-US"/>
          </a:p>
          <a:p>
            <a:r>
              <a:rPr lang="en-US" altLang="en-US"/>
              <a:t>These graphs have infinite domains</a:t>
            </a:r>
          </a:p>
          <a:p>
            <a:endParaRPr lang="en-US" altLang="en-US"/>
          </a:p>
          <a:p>
            <a:r>
              <a:rPr lang="en-US" altLang="en-US"/>
              <a:t>We have thus far only looked at library versions.  There will be transformations.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311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Georgia</vt:lpstr>
      <vt:lpstr>Default Design</vt:lpstr>
      <vt:lpstr>MathType 6.0 Equation</vt:lpstr>
      <vt:lpstr>Microsoft Equation 3.0</vt:lpstr>
      <vt:lpstr>Advanced Math-Honors</vt:lpstr>
      <vt:lpstr>General Graphs</vt:lpstr>
      <vt:lpstr>Periodic Graphs</vt:lpstr>
      <vt:lpstr>The Sine Graph</vt:lpstr>
      <vt:lpstr>The Sine Graph</vt:lpstr>
      <vt:lpstr>The Sine Graph</vt:lpstr>
      <vt:lpstr>The Cosine Graph</vt:lpstr>
      <vt:lpstr>The Cosine Graph</vt:lpstr>
      <vt:lpstr>Sine and Cosine Graphs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Math-Honors</dc:title>
  <dc:creator>John Nathan Corley</dc:creator>
  <cp:lastModifiedBy>Nayan GRIFFITHS</cp:lastModifiedBy>
  <cp:revision>6</cp:revision>
  <dcterms:created xsi:type="dcterms:W3CDTF">2008-01-06T23:54:27Z</dcterms:created>
  <dcterms:modified xsi:type="dcterms:W3CDTF">2023-03-11T12:35:57Z</dcterms:modified>
</cp:coreProperties>
</file>